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av" ContentType="audio/x-wav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  <p:sldMasterId id="2147483676" r:id="rId2"/>
  </p:sldMasterIdLst>
  <p:notesMasterIdLst>
    <p:notesMasterId r:id="rId20"/>
  </p:notesMasterIdLst>
  <p:sldIdLst>
    <p:sldId id="508" r:id="rId3"/>
    <p:sldId id="522" r:id="rId4"/>
    <p:sldId id="472" r:id="rId5"/>
    <p:sldId id="519" r:id="rId6"/>
    <p:sldId id="520" r:id="rId7"/>
    <p:sldId id="511" r:id="rId8"/>
    <p:sldId id="512" r:id="rId9"/>
    <p:sldId id="513" r:id="rId10"/>
    <p:sldId id="521" r:id="rId11"/>
    <p:sldId id="518" r:id="rId12"/>
    <p:sldId id="524" r:id="rId13"/>
    <p:sldId id="502" r:id="rId14"/>
    <p:sldId id="525" r:id="rId15"/>
    <p:sldId id="515" r:id="rId16"/>
    <p:sldId id="507" r:id="rId17"/>
    <p:sldId id="501" r:id="rId18"/>
    <p:sldId id="523" r:id="rId19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1"/>
      <p:bold r:id="rId22"/>
      <p:italic r:id="rId23"/>
      <p:boldItalic r:id="rId24"/>
    </p:embeddedFont>
    <p:embeddedFont>
      <p:font typeface="黑体" panose="02010609060101010101" pitchFamily="49" charset="-122"/>
      <p:regular r:id="rId25"/>
    </p:embeddedFont>
    <p:embeddedFont>
      <p:font typeface="楷体" panose="02010609060101010101" pitchFamily="49" charset="-122"/>
      <p:regular r:id="rId26"/>
    </p:embeddedFont>
    <p:embeddedFont>
      <p:font typeface="幼圆" panose="02010509060101010101" pitchFamily="49" charset="-122"/>
      <p:regular r:id="rId27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6">
          <p15:clr>
            <a:srgbClr val="A4A3A4"/>
          </p15:clr>
        </p15:guide>
        <p15:guide id="2" orient="horz" pos="1631">
          <p15:clr>
            <a:srgbClr val="A4A3A4"/>
          </p15:clr>
        </p15:guide>
        <p15:guide id="3" pos="3863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94D29"/>
    <a:srgbClr val="EEF0E2"/>
    <a:srgbClr val="0000FF"/>
    <a:srgbClr val="009900"/>
    <a:srgbClr val="FF0000"/>
    <a:srgbClr val="FF9933"/>
    <a:srgbClr val="AFF22A"/>
    <a:srgbClr val="FFFFFF"/>
    <a:srgbClr val="CC99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42" autoAdjust="0"/>
    <p:restoredTop sz="99556" autoAdjust="0"/>
  </p:normalViewPr>
  <p:slideViewPr>
    <p:cSldViewPr>
      <p:cViewPr varScale="1">
        <p:scale>
          <a:sx n="119" d="100"/>
          <a:sy n="119" d="100"/>
        </p:scale>
        <p:origin x="186" y="96"/>
      </p:cViewPr>
      <p:guideLst>
        <p:guide orient="horz" pos="2156"/>
        <p:guide orient="horz" pos="1631"/>
        <p:guide pos="3863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28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6.fntdata"/><Relationship Id="rId3" Type="http://schemas.openxmlformats.org/officeDocument/2006/relationships/slide" Target="slides/slide1.xml"/><Relationship Id="rId21" Type="http://schemas.openxmlformats.org/officeDocument/2006/relationships/font" Target="fonts/font1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5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4.fntdata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3.fntdata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34593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82995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0509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" Target="../slides/slid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9982"/>
            <a:ext cx="9144000" cy="48351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92978"/>
            <a:ext cx="24482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aseline="0" dirty="0">
                <a:latin typeface="黑体" panose="02010609060101010101" pitchFamily="49" charset="-122"/>
                <a:ea typeface="黑体" panose="02010609060101010101" pitchFamily="49" charset="-122"/>
              </a:rPr>
              <a:t>相遇问题</a:t>
            </a:r>
            <a:endParaRPr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4D5EF6B0-B37C-4948-B492-283B84F197E5}"/>
              </a:ext>
            </a:extLst>
          </p:cNvPr>
          <p:cNvGrpSpPr/>
          <p:nvPr userDrawn="1"/>
        </p:nvGrpSpPr>
        <p:grpSpPr>
          <a:xfrm>
            <a:off x="8003462" y="4748184"/>
            <a:ext cx="1105042" cy="370719"/>
            <a:chOff x="7643422" y="4681236"/>
            <a:chExt cx="1105042" cy="370719"/>
          </a:xfrm>
        </p:grpSpPr>
        <p:pic>
          <p:nvPicPr>
            <p:cNvPr id="11" name="图片 10">
              <a:hlinkClick r:id="rId7" action="ppaction://hlinksldjump"/>
              <a:extLst>
                <a:ext uri="{FF2B5EF4-FFF2-40B4-BE49-F238E27FC236}">
                  <a16:creationId xmlns:a16="http://schemas.microsoft.com/office/drawing/2014/main" id="{F2096A6A-1F2C-4B00-B14D-EE68A3DB3FF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2" name="文本框 26">
              <a:hlinkClick r:id="rId7" action="ppaction://hlinksldjump"/>
              <a:extLst>
                <a:ext uri="{FF2B5EF4-FFF2-40B4-BE49-F238E27FC236}">
                  <a16:creationId xmlns:a16="http://schemas.microsoft.com/office/drawing/2014/main" id="{DDED8EBE-2E48-446C-B673-BDE7FA108B19}"/>
                </a:ext>
              </a:extLst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anose="02010609060101010101" pitchFamily="49" charset="-122"/>
                  <a:ea typeface="黑体" panose="02010609060101010101" pitchFamily="49" charset="-122"/>
                </a:rPr>
                <a:t>返回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72" r:id="rId2"/>
    <p:sldLayoutId id="2147483675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9982"/>
            <a:ext cx="9144000" cy="48351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6684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3" Type="http://schemas.openxmlformats.org/officeDocument/2006/relationships/image" Target="../media/image4.emf"/><Relationship Id="rId7" Type="http://schemas.openxmlformats.org/officeDocument/2006/relationships/slide" Target="slide16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slide" Target="slide15.xml"/><Relationship Id="rId5" Type="http://schemas.openxmlformats.org/officeDocument/2006/relationships/slide" Target="slide3.xml"/><Relationship Id="rId4" Type="http://schemas.openxmlformats.org/officeDocument/2006/relationships/slide" Target="slide2.xml"/><Relationship Id="rId9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audio" Target="../media/audio1.wav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6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5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5" Type="http://schemas.openxmlformats.org/officeDocument/2006/relationships/oleObject" Target="../embeddings/oleObject4.bin"/><Relationship Id="rId4" Type="http://schemas.openxmlformats.org/officeDocument/2006/relationships/image" Target="../media/image15.w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0" y="0"/>
            <a:ext cx="3491880" cy="424168"/>
            <a:chOff x="0" y="0"/>
            <a:chExt cx="3491880" cy="424168"/>
          </a:xfrm>
        </p:grpSpPr>
        <p:sp>
          <p:nvSpPr>
            <p:cNvPr id="27" name="矩形 26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8" name="矩形 27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29" name="组合 28"/>
            <p:cNvGrpSpPr/>
            <p:nvPr/>
          </p:nvGrpSpPr>
          <p:grpSpPr>
            <a:xfrm>
              <a:off x="0" y="51470"/>
              <a:ext cx="3275856" cy="275590"/>
              <a:chOff x="0" y="51470"/>
              <a:chExt cx="3275856" cy="275590"/>
            </a:xfrm>
          </p:grpSpPr>
          <p:sp>
            <p:nvSpPr>
              <p:cNvPr id="30" name="文本框 22"/>
              <p:cNvSpPr txBox="1"/>
              <p:nvPr/>
            </p:nvSpPr>
            <p:spPr>
              <a:xfrm>
                <a:off x="179512" y="51470"/>
                <a:ext cx="2316480" cy="2755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北师大版  数学  五年级  下册</a:t>
                </a:r>
              </a:p>
            </p:txBody>
          </p:sp>
          <p:cxnSp>
            <p:nvCxnSpPr>
              <p:cNvPr id="31" name="直线连接符 4"/>
              <p:cNvCxnSpPr/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2" name="单圆角矩形 31"/>
          <p:cNvSpPr/>
          <p:nvPr/>
        </p:nvSpPr>
        <p:spPr>
          <a:xfrm>
            <a:off x="5004488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3" name="单圆角矩形 32"/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5" name="单圆角矩形 34"/>
          <p:cNvSpPr/>
          <p:nvPr/>
        </p:nvSpPr>
        <p:spPr>
          <a:xfrm>
            <a:off x="5940152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8" name="单圆角矩形 37"/>
          <p:cNvSpPr/>
          <p:nvPr/>
        </p:nvSpPr>
        <p:spPr>
          <a:xfrm>
            <a:off x="3564328" y="3025309"/>
            <a:ext cx="1799760" cy="432048"/>
          </a:xfrm>
          <a:prstGeom prst="round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9" name="单圆角矩形 38"/>
          <p:cNvSpPr/>
          <p:nvPr/>
        </p:nvSpPr>
        <p:spPr>
          <a:xfrm>
            <a:off x="1187624" y="3025309"/>
            <a:ext cx="1799760" cy="432048"/>
          </a:xfrm>
          <a:prstGeom prst="round1Rect">
            <a:avLst/>
          </a:prstGeom>
          <a:solidFill>
            <a:srgbClr val="ACBD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2698324" y="1435155"/>
            <a:ext cx="3536866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66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相遇问题</a:t>
            </a:r>
          </a:p>
        </p:txBody>
      </p:sp>
      <p:pic>
        <p:nvPicPr>
          <p:cNvPr id="41" name="图片 5"/>
          <p:cNvPicPr>
            <a:picLocks noChangeAspect="1"/>
          </p:cNvPicPr>
          <p:nvPr/>
        </p:nvPicPr>
        <p:blipFill rotWithShape="1">
          <a:blip r:embed="rId3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2" name="圆角矩形 41">
            <a:hlinkClick r:id="rId4" action="ppaction://hlinksldjump"/>
          </p:cNvPr>
          <p:cNvSpPr/>
          <p:nvPr/>
        </p:nvSpPr>
        <p:spPr>
          <a:xfrm>
            <a:off x="1209945" y="2952109"/>
            <a:ext cx="1669378" cy="578448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情境导入</a:t>
            </a:r>
          </a:p>
        </p:txBody>
      </p:sp>
      <p:sp>
        <p:nvSpPr>
          <p:cNvPr id="43" name="圆角矩形 42">
            <a:hlinkClick r:id="rId5" action="ppaction://hlinksldjump"/>
          </p:cNvPr>
          <p:cNvSpPr/>
          <p:nvPr/>
        </p:nvSpPr>
        <p:spPr>
          <a:xfrm>
            <a:off x="3624893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探究新知</a:t>
            </a:r>
          </a:p>
        </p:txBody>
      </p:sp>
      <p:sp>
        <p:nvSpPr>
          <p:cNvPr id="46" name="圆角矩形 45">
            <a:hlinkClick r:id="rId6" action="ppaction://hlinksldjump"/>
          </p:cNvPr>
          <p:cNvSpPr/>
          <p:nvPr/>
        </p:nvSpPr>
        <p:spPr>
          <a:xfrm>
            <a:off x="2247861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课堂小结</a:t>
            </a:r>
          </a:p>
        </p:txBody>
      </p:sp>
      <p:sp>
        <p:nvSpPr>
          <p:cNvPr id="47" name="圆角矩形 46">
            <a:hlinkClick r:id="rId7" action="ppaction://hlinksldjump"/>
          </p:cNvPr>
          <p:cNvSpPr/>
          <p:nvPr/>
        </p:nvSpPr>
        <p:spPr>
          <a:xfrm>
            <a:off x="5073757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课后作业</a:t>
            </a:r>
          </a:p>
        </p:txBody>
      </p:sp>
      <p:sp>
        <p:nvSpPr>
          <p:cNvPr id="48" name="矩形 47"/>
          <p:cNvSpPr/>
          <p:nvPr/>
        </p:nvSpPr>
        <p:spPr>
          <a:xfrm>
            <a:off x="912693" y="519703"/>
            <a:ext cx="3740448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000" b="1" dirty="0">
                <a:solidFill>
                  <a:srgbClr val="0050AA"/>
                </a:solidFill>
                <a:latin typeface="+mj-ea"/>
                <a:ea typeface="+mj-ea"/>
              </a:rPr>
              <a:t>用方程解决问题</a:t>
            </a:r>
          </a:p>
        </p:txBody>
      </p:sp>
      <p:sp>
        <p:nvSpPr>
          <p:cNvPr id="50" name="圆角矩形 49">
            <a:hlinkClick r:id="rId8" action="ppaction://hlinksldjump"/>
          </p:cNvPr>
          <p:cNvSpPr/>
          <p:nvPr/>
        </p:nvSpPr>
        <p:spPr>
          <a:xfrm>
            <a:off x="6048388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课堂练习</a:t>
            </a:r>
          </a:p>
        </p:txBody>
      </p:sp>
      <p:pic>
        <p:nvPicPr>
          <p:cNvPr id="51" name="图片 5"/>
          <p:cNvPicPr>
            <a:picLocks noChangeAspect="1"/>
          </p:cNvPicPr>
          <p:nvPr/>
        </p:nvPicPr>
        <p:blipFill rotWithShape="1">
          <a:blip r:embed="rId3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52" name="组合 51"/>
          <p:cNvGrpSpPr/>
          <p:nvPr/>
        </p:nvGrpSpPr>
        <p:grpSpPr>
          <a:xfrm>
            <a:off x="231783" y="500648"/>
            <a:ext cx="654821" cy="702878"/>
            <a:chOff x="1306635" y="1385539"/>
            <a:chExt cx="654821" cy="702878"/>
          </a:xfrm>
        </p:grpSpPr>
        <p:pic>
          <p:nvPicPr>
            <p:cNvPr id="53" name="图片 52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6635" y="1440417"/>
              <a:ext cx="654821" cy="648000"/>
            </a:xfrm>
            <a:prstGeom prst="rect">
              <a:avLst/>
            </a:prstGeom>
          </p:spPr>
        </p:pic>
        <p:sp>
          <p:nvSpPr>
            <p:cNvPr id="54" name="文本框 10"/>
            <p:cNvSpPr txBox="1"/>
            <p:nvPr/>
          </p:nvSpPr>
          <p:spPr>
            <a:xfrm>
              <a:off x="1435768" y="1385539"/>
              <a:ext cx="407035" cy="6299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500" b="1" dirty="0">
                  <a:solidFill>
                    <a:srgbClr val="0050AA"/>
                  </a:solidFill>
                  <a:latin typeface="+mj-ea"/>
                  <a:ea typeface="+mj-ea"/>
                </a:rPr>
                <a:t>7</a:t>
              </a:r>
              <a:endParaRPr kumimoji="1" lang="zh-CN" altLang="en-US" sz="3500" b="1" dirty="0">
                <a:solidFill>
                  <a:srgbClr val="0050AA"/>
                </a:solidFill>
                <a:latin typeface="+mj-ea"/>
                <a:ea typeface="+mj-ea"/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9"/>
          <p:cNvSpPr txBox="1">
            <a:spLocks noChangeArrowheads="1"/>
          </p:cNvSpPr>
          <p:nvPr/>
        </p:nvSpPr>
        <p:spPr bwMode="auto">
          <a:xfrm>
            <a:off x="1043608" y="915566"/>
            <a:ext cx="6090047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公园距天桥</a:t>
            </a:r>
            <a:r>
              <a:rPr lang="en-US" altLang="zh-CN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50km</a:t>
            </a: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pic>
        <p:nvPicPr>
          <p:cNvPr id="8" name="图片 3" descr="1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915566"/>
            <a:ext cx="6634163" cy="1889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899592" y="2859782"/>
            <a:ext cx="7344816" cy="1875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⑴估计两人在哪个地方相遇？在图上标出来，再与同伴说一说你的想法。</a:t>
            </a:r>
            <a:endParaRPr lang="en-US" altLang="zh-CN" sz="2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⑵出发后几时相遇？相遇地点距公园有多远？列方程</a:t>
            </a:r>
            <a:endParaRPr lang="en-US" altLang="zh-CN" sz="2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解决问题。</a:t>
            </a:r>
          </a:p>
        </p:txBody>
      </p:sp>
      <p:sp>
        <p:nvSpPr>
          <p:cNvPr id="6" name="矩形 5"/>
          <p:cNvSpPr/>
          <p:nvPr/>
        </p:nvSpPr>
        <p:spPr>
          <a:xfrm>
            <a:off x="683568" y="960254"/>
            <a:ext cx="5982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endParaRPr lang="zh-CN" altLang="en-US" sz="3200" b="1" dirty="0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12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课堂练习</a:t>
            </a:r>
          </a:p>
        </p:txBody>
      </p:sp>
      <p:grpSp>
        <p:nvGrpSpPr>
          <p:cNvPr id="16" name="组合 34">
            <a:extLst>
              <a:ext uri="{FF2B5EF4-FFF2-40B4-BE49-F238E27FC236}">
                <a16:creationId xmlns:a16="http://schemas.microsoft.com/office/drawing/2014/main" id="{D46A843A-C5B7-44FE-B255-B1DED19E138D}"/>
              </a:ext>
            </a:extLst>
          </p:cNvPr>
          <p:cNvGrpSpPr/>
          <p:nvPr/>
        </p:nvGrpSpPr>
        <p:grpSpPr bwMode="auto">
          <a:xfrm>
            <a:off x="3677186" y="1532585"/>
            <a:ext cx="344091" cy="426244"/>
            <a:chOff x="5459001" y="2510576"/>
            <a:chExt cx="458246" cy="567944"/>
          </a:xfrm>
        </p:grpSpPr>
        <p:sp>
          <p:nvSpPr>
            <p:cNvPr id="17" name="等腰三角形 16">
              <a:extLst>
                <a:ext uri="{FF2B5EF4-FFF2-40B4-BE49-F238E27FC236}">
                  <a16:creationId xmlns:a16="http://schemas.microsoft.com/office/drawing/2014/main" id="{A36E8835-DBDB-4DA3-9BD9-40E3B4F81BED}"/>
                </a:ext>
              </a:extLst>
            </p:cNvPr>
            <p:cNvSpPr/>
            <p:nvPr/>
          </p:nvSpPr>
          <p:spPr>
            <a:xfrm rot="5400000" flipH="1">
              <a:off x="5508064" y="2461513"/>
              <a:ext cx="360120" cy="458246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b="1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id="{C82AB566-9563-41C4-B9EB-A9ACA74A4D49}"/>
                </a:ext>
              </a:extLst>
            </p:cNvPr>
            <p:cNvCxnSpPr>
              <a:stCxn id="17" idx="4"/>
            </p:cNvCxnSpPr>
            <p:nvPr/>
          </p:nvCxnSpPr>
          <p:spPr>
            <a:xfrm>
              <a:off x="5459001" y="2510576"/>
              <a:ext cx="0" cy="567944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>
            <a:extLst>
              <a:ext uri="{FF2B5EF4-FFF2-40B4-BE49-F238E27FC236}">
                <a16:creationId xmlns:a16="http://schemas.microsoft.com/office/drawing/2014/main" id="{E6BA2DD3-105B-4C0A-B9F1-E164ABDF4069}"/>
              </a:ext>
            </a:extLst>
          </p:cNvPr>
          <p:cNvGrpSpPr/>
          <p:nvPr/>
        </p:nvGrpSpPr>
        <p:grpSpPr>
          <a:xfrm>
            <a:off x="899592" y="411510"/>
            <a:ext cx="7560840" cy="2400370"/>
            <a:chOff x="827584" y="555526"/>
            <a:chExt cx="7560840" cy="2400370"/>
          </a:xfrm>
        </p:grpSpPr>
        <p:sp>
          <p:nvSpPr>
            <p:cNvPr id="2" name="TextBox 9">
              <a:extLst>
                <a:ext uri="{FF2B5EF4-FFF2-40B4-BE49-F238E27FC236}">
                  <a16:creationId xmlns:a16="http://schemas.microsoft.com/office/drawing/2014/main" id="{2554B640-DC84-4DCF-B2AB-12FF7C73F03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87624" y="555526"/>
              <a:ext cx="6090047" cy="623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32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公园距天桥</a:t>
              </a:r>
              <a:r>
                <a:rPr lang="en-US" altLang="zh-CN" sz="32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50km</a:t>
              </a:r>
              <a:r>
                <a:rPr lang="zh-CN" altLang="en-US" sz="32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。</a:t>
              </a:r>
            </a:p>
          </p:txBody>
        </p:sp>
        <p:pic>
          <p:nvPicPr>
            <p:cNvPr id="3" name="图片 3" descr="13.png">
              <a:extLst>
                <a:ext uri="{FF2B5EF4-FFF2-40B4-BE49-F238E27FC236}">
                  <a16:creationId xmlns:a16="http://schemas.microsoft.com/office/drawing/2014/main" id="{AA17C60C-3629-4B04-A40C-026C55318B0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5616" y="555526"/>
              <a:ext cx="6634163" cy="18895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矩形 3">
              <a:extLst>
                <a:ext uri="{FF2B5EF4-FFF2-40B4-BE49-F238E27FC236}">
                  <a16:creationId xmlns:a16="http://schemas.microsoft.com/office/drawing/2014/main" id="{F57B9A28-6304-400A-B72D-6EC66C675CC4}"/>
                </a:ext>
              </a:extLst>
            </p:cNvPr>
            <p:cNvSpPr/>
            <p:nvPr/>
          </p:nvSpPr>
          <p:spPr>
            <a:xfrm>
              <a:off x="827584" y="600214"/>
              <a:ext cx="598241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32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1.</a:t>
              </a:r>
              <a:endParaRPr lang="zh-CN" altLang="en-US" sz="3200" b="1" dirty="0"/>
            </a:p>
          </p:txBody>
        </p:sp>
        <p:sp>
          <p:nvSpPr>
            <p:cNvPr id="8" name="TextBox 9">
              <a:extLst>
                <a:ext uri="{FF2B5EF4-FFF2-40B4-BE49-F238E27FC236}">
                  <a16:creationId xmlns:a16="http://schemas.microsoft.com/office/drawing/2014/main" id="{5B80CE77-952B-498F-8FF2-75BBA9A6E28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43608" y="2465377"/>
              <a:ext cx="7344816" cy="4905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4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⑵出发后几时相遇？相遇地点距公园有多远？</a:t>
              </a:r>
            </a:p>
          </p:txBody>
        </p:sp>
      </p:grpSp>
      <p:sp>
        <p:nvSpPr>
          <p:cNvPr id="81" name="TextBox 7">
            <a:extLst>
              <a:ext uri="{FF2B5EF4-FFF2-40B4-BE49-F238E27FC236}">
                <a16:creationId xmlns:a16="http://schemas.microsoft.com/office/drawing/2014/main" id="{9CD91253-CE71-4D24-8748-4CBF72EB03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600" y="2715766"/>
            <a:ext cx="7056784" cy="506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解：设出发后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小时相遇。</a:t>
            </a:r>
          </a:p>
        </p:txBody>
      </p:sp>
      <p:sp>
        <p:nvSpPr>
          <p:cNvPr id="82" name="TextBox 7">
            <a:extLst>
              <a:ext uri="{FF2B5EF4-FFF2-40B4-BE49-F238E27FC236}">
                <a16:creationId xmlns:a16="http://schemas.microsoft.com/office/drawing/2014/main" id="{0600E57A-8E30-4051-B4B2-9169ED373C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600" y="4352321"/>
            <a:ext cx="792087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答：出发后</a:t>
            </a:r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0.5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小时相遇，相遇地点距公园</a:t>
            </a:r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千米。</a:t>
            </a:r>
          </a:p>
        </p:txBody>
      </p:sp>
      <p:grpSp>
        <p:nvGrpSpPr>
          <p:cNvPr id="83" name="Group 14">
            <a:extLst>
              <a:ext uri="{FF2B5EF4-FFF2-40B4-BE49-F238E27FC236}">
                <a16:creationId xmlns:a16="http://schemas.microsoft.com/office/drawing/2014/main" id="{617C51BC-BC12-47EF-8DC8-72B0839275A1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226951" y="3279707"/>
            <a:ext cx="1827610" cy="351234"/>
            <a:chOff x="980" y="2389"/>
            <a:chExt cx="1535" cy="295"/>
          </a:xfrm>
        </p:grpSpPr>
        <p:sp>
          <p:nvSpPr>
            <p:cNvPr id="84" name="AutoShape 13">
              <a:extLst>
                <a:ext uri="{FF2B5EF4-FFF2-40B4-BE49-F238E27FC236}">
                  <a16:creationId xmlns:a16="http://schemas.microsoft.com/office/drawing/2014/main" id="{EE9C090D-3136-4569-8EF8-3C369D509A7F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980" y="2389"/>
              <a:ext cx="1535" cy="2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35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85" name="Rectangle 15">
              <a:extLst>
                <a:ext uri="{FF2B5EF4-FFF2-40B4-BE49-F238E27FC236}">
                  <a16:creationId xmlns:a16="http://schemas.microsoft.com/office/drawing/2014/main" id="{4291B9D6-E5EF-4848-863E-2919B28CE6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3" y="2396"/>
              <a:ext cx="237" cy="2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175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50</a:t>
              </a:r>
              <a:endParaRPr lang="en-US" altLang="zh-CN" sz="135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86" name="Rectangle 16">
              <a:extLst>
                <a:ext uri="{FF2B5EF4-FFF2-40B4-BE49-F238E27FC236}">
                  <a16:creationId xmlns:a16="http://schemas.microsoft.com/office/drawing/2014/main" id="{9D64F81E-56CC-435C-A168-38FC231AC4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69" y="2396"/>
              <a:ext cx="237" cy="2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175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60</a:t>
              </a:r>
              <a:endParaRPr lang="en-US" altLang="zh-CN" sz="135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87" name="Rectangle 17">
              <a:extLst>
                <a:ext uri="{FF2B5EF4-FFF2-40B4-BE49-F238E27FC236}">
                  <a16:creationId xmlns:a16="http://schemas.microsoft.com/office/drawing/2014/main" id="{DE192F0F-5A56-47E7-BBA5-A61EF1D539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4" y="2396"/>
              <a:ext cx="237" cy="2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175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40</a:t>
              </a:r>
              <a:endParaRPr lang="en-US" altLang="zh-CN" sz="135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88" name="Rectangle 18">
              <a:extLst>
                <a:ext uri="{FF2B5EF4-FFF2-40B4-BE49-F238E27FC236}">
                  <a16:creationId xmlns:a16="http://schemas.microsoft.com/office/drawing/2014/main" id="{48BDA816-3AE0-4630-B22E-3BB09B430C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19" y="2403"/>
              <a:ext cx="234" cy="2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175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＝</a:t>
              </a:r>
              <a:endParaRPr lang="zh-CN" altLang="en-US" sz="135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89" name="Rectangle 19">
              <a:extLst>
                <a:ext uri="{FF2B5EF4-FFF2-40B4-BE49-F238E27FC236}">
                  <a16:creationId xmlns:a16="http://schemas.microsoft.com/office/drawing/2014/main" id="{3C469C11-B919-45DF-9B0B-90D52A1A77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4" y="2403"/>
              <a:ext cx="234" cy="2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175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＋</a:t>
              </a:r>
              <a:endParaRPr lang="zh-CN" altLang="en-US" sz="135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0" name="Rectangle 20">
              <a:extLst>
                <a:ext uri="{FF2B5EF4-FFF2-40B4-BE49-F238E27FC236}">
                  <a16:creationId xmlns:a16="http://schemas.microsoft.com/office/drawing/2014/main" id="{50EC1DEE-4DB0-4DA4-A574-3967844498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7" y="2396"/>
              <a:ext cx="117" cy="2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175" b="1" i="1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x</a:t>
              </a:r>
              <a:endParaRPr lang="en-US" altLang="zh-CN" sz="135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91" name="Rectangle 21">
              <a:extLst>
                <a:ext uri="{FF2B5EF4-FFF2-40B4-BE49-F238E27FC236}">
                  <a16:creationId xmlns:a16="http://schemas.microsoft.com/office/drawing/2014/main" id="{DD70E1BC-D786-4C5D-AE05-05FD7FFE34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2" y="2396"/>
              <a:ext cx="117" cy="2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175" b="1" i="1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x</a:t>
              </a:r>
              <a:endParaRPr lang="en-US" altLang="zh-CN" sz="135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92" name="Group 23">
            <a:extLst>
              <a:ext uri="{FF2B5EF4-FFF2-40B4-BE49-F238E27FC236}">
                <a16:creationId xmlns:a16="http://schemas.microsoft.com/office/drawing/2014/main" id="{CE7EFC7C-460D-499E-BD59-88F4D6C9CF2A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760194" y="3684339"/>
            <a:ext cx="1272779" cy="351234"/>
            <a:chOff x="1446" y="2804"/>
            <a:chExt cx="1069" cy="295"/>
          </a:xfrm>
        </p:grpSpPr>
        <p:sp>
          <p:nvSpPr>
            <p:cNvPr id="93" name="AutoShape 22">
              <a:extLst>
                <a:ext uri="{FF2B5EF4-FFF2-40B4-BE49-F238E27FC236}">
                  <a16:creationId xmlns:a16="http://schemas.microsoft.com/office/drawing/2014/main" id="{06DDE01A-3E04-4AEF-8EC4-7EBA8E1FBFAC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446" y="2804"/>
              <a:ext cx="1069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35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4" name="Rectangle 24">
              <a:extLst>
                <a:ext uri="{FF2B5EF4-FFF2-40B4-BE49-F238E27FC236}">
                  <a16:creationId xmlns:a16="http://schemas.microsoft.com/office/drawing/2014/main" id="{388072A0-9B12-42BB-96CA-F64427CAF6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6" y="2810"/>
              <a:ext cx="237" cy="2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175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50</a:t>
              </a:r>
              <a:endParaRPr lang="en-US" altLang="zh-CN" sz="135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5" name="Rectangle 25">
              <a:extLst>
                <a:ext uri="{FF2B5EF4-FFF2-40B4-BE49-F238E27FC236}">
                  <a16:creationId xmlns:a16="http://schemas.microsoft.com/office/drawing/2014/main" id="{F4CE474E-9329-4612-A584-58294E7D78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6" y="2810"/>
              <a:ext cx="355" cy="2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175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100</a:t>
              </a:r>
              <a:endParaRPr lang="en-US" altLang="zh-CN" sz="135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6" name="Rectangle 26">
              <a:extLst>
                <a:ext uri="{FF2B5EF4-FFF2-40B4-BE49-F238E27FC236}">
                  <a16:creationId xmlns:a16="http://schemas.microsoft.com/office/drawing/2014/main" id="{DAEBC2B0-D1B9-448B-8951-448DEAB4AE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2" y="2818"/>
              <a:ext cx="234" cy="2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175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＝</a:t>
              </a:r>
              <a:endParaRPr lang="zh-CN" altLang="en-US" sz="135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7" name="Rectangle 27">
              <a:extLst>
                <a:ext uri="{FF2B5EF4-FFF2-40B4-BE49-F238E27FC236}">
                  <a16:creationId xmlns:a16="http://schemas.microsoft.com/office/drawing/2014/main" id="{12BED77D-5E68-44D1-A802-7A0548E9D6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20" y="2810"/>
              <a:ext cx="117" cy="2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175" b="1" i="1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x</a:t>
              </a:r>
              <a:endParaRPr lang="en-US" altLang="zh-CN" sz="135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98" name="Group 29">
            <a:extLst>
              <a:ext uri="{FF2B5EF4-FFF2-40B4-BE49-F238E27FC236}">
                <a16:creationId xmlns:a16="http://schemas.microsoft.com/office/drawing/2014/main" id="{1B6D8CA1-8586-4E51-8320-76AC9D354F82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140758" y="4052242"/>
            <a:ext cx="850106" cy="351234"/>
            <a:chOff x="1791" y="3184"/>
            <a:chExt cx="714" cy="295"/>
          </a:xfrm>
        </p:grpSpPr>
        <p:sp>
          <p:nvSpPr>
            <p:cNvPr id="99" name="AutoShape 28">
              <a:extLst>
                <a:ext uri="{FF2B5EF4-FFF2-40B4-BE49-F238E27FC236}">
                  <a16:creationId xmlns:a16="http://schemas.microsoft.com/office/drawing/2014/main" id="{B8977E8A-F4C4-49FE-B31E-8BE8D664CA18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791" y="3184"/>
              <a:ext cx="505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35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00" name="Rectangle 30">
              <a:extLst>
                <a:ext uri="{FF2B5EF4-FFF2-40B4-BE49-F238E27FC236}">
                  <a16:creationId xmlns:a16="http://schemas.microsoft.com/office/drawing/2014/main" id="{75D2D087-4A99-43C2-BF0B-DCD7BC0ACB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0" y="3190"/>
              <a:ext cx="355" cy="2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175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0.5</a:t>
              </a:r>
              <a:endParaRPr lang="en-US" altLang="zh-CN" sz="135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01" name="Rectangle 31">
              <a:extLst>
                <a:ext uri="{FF2B5EF4-FFF2-40B4-BE49-F238E27FC236}">
                  <a16:creationId xmlns:a16="http://schemas.microsoft.com/office/drawing/2014/main" id="{C15F47DD-702E-4ED2-8D37-C1098293D3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9" y="3198"/>
              <a:ext cx="234" cy="2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175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＝</a:t>
              </a:r>
              <a:endParaRPr lang="zh-CN" altLang="en-US" sz="135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02" name="Rectangle 32">
              <a:extLst>
                <a:ext uri="{FF2B5EF4-FFF2-40B4-BE49-F238E27FC236}">
                  <a16:creationId xmlns:a16="http://schemas.microsoft.com/office/drawing/2014/main" id="{5D0440C1-67C1-4926-BA64-3AB97497F8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7" y="3190"/>
              <a:ext cx="117" cy="2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175" b="1" i="1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x</a:t>
              </a:r>
              <a:endParaRPr lang="en-US" altLang="zh-CN" sz="135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09" name="Group 29">
            <a:extLst>
              <a:ext uri="{FF2B5EF4-FFF2-40B4-BE49-F238E27FC236}">
                <a16:creationId xmlns:a16="http://schemas.microsoft.com/office/drawing/2014/main" id="{AD07DEE4-128F-4478-AEF0-B85238389A39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590941" y="3741034"/>
            <a:ext cx="2724149" cy="351234"/>
            <a:chOff x="1074" y="3184"/>
            <a:chExt cx="2288" cy="295"/>
          </a:xfrm>
        </p:grpSpPr>
        <p:sp>
          <p:nvSpPr>
            <p:cNvPr id="110" name="AutoShape 28">
              <a:extLst>
                <a:ext uri="{FF2B5EF4-FFF2-40B4-BE49-F238E27FC236}">
                  <a16:creationId xmlns:a16="http://schemas.microsoft.com/office/drawing/2014/main" id="{06E4EA26-0CE2-41CF-89FE-C1C30426C092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791" y="3184"/>
              <a:ext cx="505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35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11" name="Rectangle 30">
              <a:extLst>
                <a:ext uri="{FF2B5EF4-FFF2-40B4-BE49-F238E27FC236}">
                  <a16:creationId xmlns:a16="http://schemas.microsoft.com/office/drawing/2014/main" id="{58C94874-A022-46A1-A784-37659FAA62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4" y="3198"/>
              <a:ext cx="355" cy="2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175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0.5</a:t>
              </a:r>
              <a:endParaRPr lang="en-US" altLang="zh-CN" sz="135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12" name="Rectangle 31">
              <a:extLst>
                <a:ext uri="{FF2B5EF4-FFF2-40B4-BE49-F238E27FC236}">
                  <a16:creationId xmlns:a16="http://schemas.microsoft.com/office/drawing/2014/main" id="{3C603056-B1BC-490C-8B2B-F206E34277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9" y="3198"/>
              <a:ext cx="234" cy="2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175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＝</a:t>
              </a:r>
              <a:endParaRPr lang="zh-CN" altLang="en-US" sz="135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13" name="Rectangle 32">
              <a:extLst>
                <a:ext uri="{FF2B5EF4-FFF2-40B4-BE49-F238E27FC236}">
                  <a16:creationId xmlns:a16="http://schemas.microsoft.com/office/drawing/2014/main" id="{53153393-EADB-45DB-9EE3-DF3E39631A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7" y="3190"/>
              <a:ext cx="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zh-CN" sz="135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30">
              <a:extLst>
                <a:ext uri="{FF2B5EF4-FFF2-40B4-BE49-F238E27FC236}">
                  <a16:creationId xmlns:a16="http://schemas.microsoft.com/office/drawing/2014/main" id="{86CFD275-920A-41CF-AB6B-DA9E1928A4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3" y="3190"/>
              <a:ext cx="1179" cy="2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175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20</a:t>
              </a:r>
              <a:r>
                <a:rPr lang="zh-CN" altLang="en-US" sz="2175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（千米）</a:t>
              </a:r>
              <a:endParaRPr lang="en-US" altLang="zh-CN" sz="135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15" name="Rectangle 31">
              <a:extLst>
                <a:ext uri="{FF2B5EF4-FFF2-40B4-BE49-F238E27FC236}">
                  <a16:creationId xmlns:a16="http://schemas.microsoft.com/office/drawing/2014/main" id="{BC8A8E5A-A383-4F93-8165-23972665AF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2" y="3198"/>
              <a:ext cx="236" cy="2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175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×</a:t>
              </a:r>
              <a:endParaRPr lang="zh-CN" altLang="en-US" sz="135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16" name="Rectangle 30">
              <a:extLst>
                <a:ext uri="{FF2B5EF4-FFF2-40B4-BE49-F238E27FC236}">
                  <a16:creationId xmlns:a16="http://schemas.microsoft.com/office/drawing/2014/main" id="{1F191809-64CC-4CF3-93F7-81EE2448F7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0" y="3198"/>
              <a:ext cx="237" cy="2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175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40</a:t>
              </a:r>
              <a:endParaRPr lang="en-US" altLang="zh-CN" sz="135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47304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/>
      <p:bldP spid="8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48"/>
          <p:cNvGrpSpPr/>
          <p:nvPr/>
        </p:nvGrpSpPr>
        <p:grpSpPr bwMode="auto">
          <a:xfrm>
            <a:off x="4733925" y="2842023"/>
            <a:ext cx="344091" cy="426244"/>
            <a:chOff x="5459001" y="2510576"/>
            <a:chExt cx="458246" cy="567944"/>
          </a:xfrm>
        </p:grpSpPr>
        <p:sp>
          <p:nvSpPr>
            <p:cNvPr id="8" name="等腰三角形 7"/>
            <p:cNvSpPr/>
            <p:nvPr/>
          </p:nvSpPr>
          <p:spPr>
            <a:xfrm rot="5400000" flipH="1">
              <a:off x="5508064" y="2461513"/>
              <a:ext cx="360120" cy="458246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b="1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9" name="直接连接符 8"/>
            <p:cNvCxnSpPr>
              <a:stCxn id="8" idx="4"/>
            </p:cNvCxnSpPr>
            <p:nvPr/>
          </p:nvCxnSpPr>
          <p:spPr>
            <a:xfrm>
              <a:off x="5459001" y="2510576"/>
              <a:ext cx="0" cy="567944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组合 51"/>
          <p:cNvGrpSpPr/>
          <p:nvPr/>
        </p:nvGrpSpPr>
        <p:grpSpPr bwMode="auto">
          <a:xfrm>
            <a:off x="2316956" y="3126581"/>
            <a:ext cx="4319588" cy="144066"/>
            <a:chOff x="1564873" y="5736387"/>
            <a:chExt cx="5760000" cy="192635"/>
          </a:xfrm>
        </p:grpSpPr>
        <p:cxnSp>
          <p:nvCxnSpPr>
            <p:cNvPr id="11" name="直接连接符 10"/>
            <p:cNvCxnSpPr/>
            <p:nvPr/>
          </p:nvCxnSpPr>
          <p:spPr>
            <a:xfrm>
              <a:off x="1564873" y="5925838"/>
              <a:ext cx="5760000" cy="0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1572812" y="5736387"/>
              <a:ext cx="0" cy="179899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7323286" y="5749123"/>
              <a:ext cx="0" cy="179899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15"/>
          <p:cNvSpPr txBox="1">
            <a:spLocks noChangeArrowheads="1"/>
          </p:cNvSpPr>
          <p:nvPr/>
        </p:nvSpPr>
        <p:spPr bwMode="auto">
          <a:xfrm>
            <a:off x="1469232" y="2993231"/>
            <a:ext cx="10501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甲队</a:t>
            </a:r>
          </a:p>
        </p:txBody>
      </p:sp>
      <p:sp>
        <p:nvSpPr>
          <p:cNvPr id="15" name="TextBox 16"/>
          <p:cNvSpPr txBox="1">
            <a:spLocks noChangeArrowheads="1"/>
          </p:cNvSpPr>
          <p:nvPr/>
        </p:nvSpPr>
        <p:spPr bwMode="auto">
          <a:xfrm>
            <a:off x="6462713" y="3011091"/>
            <a:ext cx="104894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乙队</a:t>
            </a:r>
          </a:p>
        </p:txBody>
      </p:sp>
      <p:cxnSp>
        <p:nvCxnSpPr>
          <p:cNvPr id="16" name="直接箭头连接符 15"/>
          <p:cNvCxnSpPr/>
          <p:nvPr/>
        </p:nvCxnSpPr>
        <p:spPr>
          <a:xfrm>
            <a:off x="2328863" y="3045619"/>
            <a:ext cx="2402681" cy="0"/>
          </a:xfrm>
          <a:prstGeom prst="straightConnector1">
            <a:avLst/>
          </a:prstGeom>
          <a:ln w="38100">
            <a:solidFill>
              <a:srgbClr val="FF0000"/>
            </a:solidFill>
            <a:tail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箭头连接符 16"/>
          <p:cNvCxnSpPr/>
          <p:nvPr/>
        </p:nvCxnSpPr>
        <p:spPr>
          <a:xfrm flipH="1">
            <a:off x="4712494" y="3045619"/>
            <a:ext cx="1918097" cy="0"/>
          </a:xfrm>
          <a:prstGeom prst="straightConnector1">
            <a:avLst/>
          </a:prstGeom>
          <a:ln w="38100">
            <a:solidFill>
              <a:srgbClr val="7030A0"/>
            </a:solidFill>
            <a:tail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左大括号 18"/>
          <p:cNvSpPr/>
          <p:nvPr/>
        </p:nvSpPr>
        <p:spPr>
          <a:xfrm rot="5400000">
            <a:off x="4342805" y="672108"/>
            <a:ext cx="270272" cy="4293394"/>
          </a:xfrm>
          <a:prstGeom prst="leftBrace">
            <a:avLst>
              <a:gd name="adj1" fmla="val 32898"/>
              <a:gd name="adj2" fmla="val 50000"/>
            </a:avLst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35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TextBox 20"/>
          <p:cNvSpPr txBox="1">
            <a:spLocks noChangeArrowheads="1"/>
          </p:cNvSpPr>
          <p:nvPr/>
        </p:nvSpPr>
        <p:spPr bwMode="auto">
          <a:xfrm>
            <a:off x="3965973" y="2356247"/>
            <a:ext cx="10501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1400</a:t>
            </a:r>
            <a:r>
              <a:rPr lang="zh-CN" altLang="en-US" sz="1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米</a:t>
            </a:r>
          </a:p>
        </p:txBody>
      </p:sp>
      <p:sp>
        <p:nvSpPr>
          <p:cNvPr id="21" name="TextBox 33"/>
          <p:cNvSpPr txBox="1">
            <a:spLocks noChangeArrowheads="1"/>
          </p:cNvSpPr>
          <p:nvPr/>
        </p:nvSpPr>
        <p:spPr bwMode="auto">
          <a:xfrm>
            <a:off x="2141935" y="2859882"/>
            <a:ext cx="917972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5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80</a:t>
            </a:r>
            <a:r>
              <a:rPr lang="zh-CN" altLang="en-US" sz="15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米</a:t>
            </a:r>
            <a:r>
              <a:rPr lang="en-US" altLang="zh-CN" sz="15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15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天</a:t>
            </a:r>
          </a:p>
        </p:txBody>
      </p:sp>
      <p:sp>
        <p:nvSpPr>
          <p:cNvPr id="22" name="TextBox 34"/>
          <p:cNvSpPr txBox="1">
            <a:spLocks noChangeArrowheads="1"/>
          </p:cNvSpPr>
          <p:nvPr/>
        </p:nvSpPr>
        <p:spPr bwMode="auto">
          <a:xfrm>
            <a:off x="6111479" y="2874169"/>
            <a:ext cx="876300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5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60</a:t>
            </a:r>
            <a:r>
              <a:rPr lang="zh-CN" altLang="en-US" sz="15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米</a:t>
            </a:r>
            <a:r>
              <a:rPr lang="en-US" altLang="zh-CN" sz="15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15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天</a:t>
            </a:r>
          </a:p>
        </p:txBody>
      </p:sp>
      <p:sp>
        <p:nvSpPr>
          <p:cNvPr id="23" name="TextBox 9"/>
          <p:cNvSpPr txBox="1">
            <a:spLocks noChangeArrowheads="1"/>
          </p:cNvSpPr>
          <p:nvPr/>
        </p:nvSpPr>
        <p:spPr bwMode="auto">
          <a:xfrm>
            <a:off x="534591" y="339502"/>
            <a:ext cx="7997849" cy="1854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甲、乙两工程队铺一条长</a:t>
            </a:r>
            <a:r>
              <a:rPr lang="en-US" altLang="zh-CN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1400m</a:t>
            </a: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的公路，他们从两端同时施工，甲队每天铺</a:t>
            </a:r>
            <a:r>
              <a:rPr lang="en-US" altLang="zh-CN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80m</a:t>
            </a: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，乙队每天铺</a:t>
            </a:r>
            <a:r>
              <a:rPr lang="en-US" altLang="zh-CN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60m</a:t>
            </a: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，几天后能够铺完这条公路？</a:t>
            </a:r>
          </a:p>
        </p:txBody>
      </p:sp>
      <p:sp>
        <p:nvSpPr>
          <p:cNvPr id="24" name="TextBox 5"/>
          <p:cNvSpPr txBox="1">
            <a:spLocks noChangeArrowheads="1"/>
          </p:cNvSpPr>
          <p:nvPr/>
        </p:nvSpPr>
        <p:spPr bwMode="auto">
          <a:xfrm>
            <a:off x="1619672" y="3579862"/>
            <a:ext cx="555141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甲队铺的路程＋乙队铺的路程＝</a:t>
            </a:r>
            <a:r>
              <a:rPr lang="en-US" altLang="zh-CN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1400</a:t>
            </a:r>
            <a:r>
              <a:rPr lang="zh-CN" altLang="en-US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米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9" grpId="0" animBg="1"/>
      <p:bldP spid="20" grpId="0"/>
      <p:bldP spid="21" grpId="0"/>
      <p:bldP spid="22" grpId="0"/>
      <p:bldP spid="23" grpId="0"/>
      <p:bldP spid="2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>
            <a:extLst>
              <a:ext uri="{FF2B5EF4-FFF2-40B4-BE49-F238E27FC236}">
                <a16:creationId xmlns:a16="http://schemas.microsoft.com/office/drawing/2014/main" id="{992F7D78-4EB7-4403-BE2A-5BB68B7DD4B8}"/>
              </a:ext>
            </a:extLst>
          </p:cNvPr>
          <p:cNvGrpSpPr/>
          <p:nvPr/>
        </p:nvGrpSpPr>
        <p:grpSpPr>
          <a:xfrm>
            <a:off x="1405732" y="372120"/>
            <a:ext cx="6042422" cy="1685280"/>
            <a:chOff x="1405732" y="372120"/>
            <a:chExt cx="6042422" cy="1685280"/>
          </a:xfrm>
        </p:grpSpPr>
        <p:grpSp>
          <p:nvGrpSpPr>
            <p:cNvPr id="2" name="组合 48">
              <a:extLst>
                <a:ext uri="{FF2B5EF4-FFF2-40B4-BE49-F238E27FC236}">
                  <a16:creationId xmlns:a16="http://schemas.microsoft.com/office/drawing/2014/main" id="{3B2CAE09-78CA-417E-A0B8-C346A2A7A6BF}"/>
                </a:ext>
              </a:extLst>
            </p:cNvPr>
            <p:cNvGrpSpPr/>
            <p:nvPr/>
          </p:nvGrpSpPr>
          <p:grpSpPr bwMode="auto">
            <a:xfrm>
              <a:off x="4670425" y="857896"/>
              <a:ext cx="344091" cy="426244"/>
              <a:chOff x="5459001" y="2510576"/>
              <a:chExt cx="458246" cy="567944"/>
            </a:xfrm>
          </p:grpSpPr>
          <p:sp>
            <p:nvSpPr>
              <p:cNvPr id="3" name="等腰三角形 2">
                <a:extLst>
                  <a:ext uri="{FF2B5EF4-FFF2-40B4-BE49-F238E27FC236}">
                    <a16:creationId xmlns:a16="http://schemas.microsoft.com/office/drawing/2014/main" id="{19B5E8A1-C041-4B69-8F98-12A9D249DC50}"/>
                  </a:ext>
                </a:extLst>
              </p:cNvPr>
              <p:cNvSpPr/>
              <p:nvPr/>
            </p:nvSpPr>
            <p:spPr>
              <a:xfrm rot="5400000" flipH="1">
                <a:off x="5508064" y="2461513"/>
                <a:ext cx="360120" cy="458246"/>
              </a:xfrm>
              <a:prstGeom prst="triangl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350" b="1">
                  <a:solidFill>
                    <a:prstClr val="white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4" name="直接连接符 3">
                <a:extLst>
                  <a:ext uri="{FF2B5EF4-FFF2-40B4-BE49-F238E27FC236}">
                    <a16:creationId xmlns:a16="http://schemas.microsoft.com/office/drawing/2014/main" id="{89C9553E-A7B1-4D4D-9E5B-71D8E807D724}"/>
                  </a:ext>
                </a:extLst>
              </p:cNvPr>
              <p:cNvCxnSpPr>
                <a:stCxn id="3" idx="4"/>
              </p:cNvCxnSpPr>
              <p:nvPr/>
            </p:nvCxnSpPr>
            <p:spPr>
              <a:xfrm>
                <a:off x="5459001" y="2510576"/>
                <a:ext cx="0" cy="567944"/>
              </a:xfrm>
              <a:prstGeom prst="line">
                <a:avLst/>
              </a:prstGeom>
              <a:ln w="28575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" name="组合 51">
              <a:extLst>
                <a:ext uri="{FF2B5EF4-FFF2-40B4-BE49-F238E27FC236}">
                  <a16:creationId xmlns:a16="http://schemas.microsoft.com/office/drawing/2014/main" id="{67E4471A-F646-4481-87E7-6E9F986CBDC4}"/>
                </a:ext>
              </a:extLst>
            </p:cNvPr>
            <p:cNvGrpSpPr/>
            <p:nvPr/>
          </p:nvGrpSpPr>
          <p:grpSpPr bwMode="auto">
            <a:xfrm>
              <a:off x="2253456" y="1142454"/>
              <a:ext cx="4319588" cy="144066"/>
              <a:chOff x="1564873" y="5736387"/>
              <a:chExt cx="5760000" cy="192635"/>
            </a:xfrm>
          </p:grpSpPr>
          <p:cxnSp>
            <p:nvCxnSpPr>
              <p:cNvPr id="6" name="直接连接符 5">
                <a:extLst>
                  <a:ext uri="{FF2B5EF4-FFF2-40B4-BE49-F238E27FC236}">
                    <a16:creationId xmlns:a16="http://schemas.microsoft.com/office/drawing/2014/main" id="{B840658F-C537-41AB-9216-AF8BA2A3E9F1}"/>
                  </a:ext>
                </a:extLst>
              </p:cNvPr>
              <p:cNvCxnSpPr/>
              <p:nvPr/>
            </p:nvCxnSpPr>
            <p:spPr>
              <a:xfrm>
                <a:off x="1564873" y="5925838"/>
                <a:ext cx="5760000" cy="0"/>
              </a:xfrm>
              <a:prstGeom prst="line">
                <a:avLst/>
              </a:prstGeom>
              <a:ln w="28575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直接连接符 6">
                <a:extLst>
                  <a:ext uri="{FF2B5EF4-FFF2-40B4-BE49-F238E27FC236}">
                    <a16:creationId xmlns:a16="http://schemas.microsoft.com/office/drawing/2014/main" id="{EF14E180-8F58-44A6-A22F-EDE212D5D29F}"/>
                  </a:ext>
                </a:extLst>
              </p:cNvPr>
              <p:cNvCxnSpPr/>
              <p:nvPr/>
            </p:nvCxnSpPr>
            <p:spPr>
              <a:xfrm>
                <a:off x="1572812" y="5736387"/>
                <a:ext cx="0" cy="179899"/>
              </a:xfrm>
              <a:prstGeom prst="line">
                <a:avLst/>
              </a:prstGeom>
              <a:ln w="28575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直接连接符 7">
                <a:extLst>
                  <a:ext uri="{FF2B5EF4-FFF2-40B4-BE49-F238E27FC236}">
                    <a16:creationId xmlns:a16="http://schemas.microsoft.com/office/drawing/2014/main" id="{98FDD19E-6BA0-414D-B007-8EEBBE48376D}"/>
                  </a:ext>
                </a:extLst>
              </p:cNvPr>
              <p:cNvCxnSpPr/>
              <p:nvPr/>
            </p:nvCxnSpPr>
            <p:spPr>
              <a:xfrm>
                <a:off x="7323286" y="5749123"/>
                <a:ext cx="0" cy="179899"/>
              </a:xfrm>
              <a:prstGeom prst="line">
                <a:avLst/>
              </a:prstGeom>
              <a:ln w="28575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xtBox 15">
              <a:extLst>
                <a:ext uri="{FF2B5EF4-FFF2-40B4-BE49-F238E27FC236}">
                  <a16:creationId xmlns:a16="http://schemas.microsoft.com/office/drawing/2014/main" id="{821962F0-6A32-4ECF-AD9C-5AA4D91AFAA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05732" y="1009104"/>
              <a:ext cx="1050131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b="1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甲队</a:t>
              </a:r>
            </a:p>
          </p:txBody>
        </p:sp>
        <p:sp>
          <p:nvSpPr>
            <p:cNvPr id="10" name="TextBox 16">
              <a:extLst>
                <a:ext uri="{FF2B5EF4-FFF2-40B4-BE49-F238E27FC236}">
                  <a16:creationId xmlns:a16="http://schemas.microsoft.com/office/drawing/2014/main" id="{CF8DFD44-41DA-484A-AE33-5834B809EAC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399213" y="1026964"/>
              <a:ext cx="1048941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b="1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乙队</a:t>
              </a:r>
            </a:p>
          </p:txBody>
        </p:sp>
        <p:cxnSp>
          <p:nvCxnSpPr>
            <p:cNvPr id="11" name="直接箭头连接符 10">
              <a:extLst>
                <a:ext uri="{FF2B5EF4-FFF2-40B4-BE49-F238E27FC236}">
                  <a16:creationId xmlns:a16="http://schemas.microsoft.com/office/drawing/2014/main" id="{A4A3A559-D468-4148-BE03-47C6AEA1818F}"/>
                </a:ext>
              </a:extLst>
            </p:cNvPr>
            <p:cNvCxnSpPr/>
            <p:nvPr/>
          </p:nvCxnSpPr>
          <p:spPr>
            <a:xfrm>
              <a:off x="2265363" y="1061492"/>
              <a:ext cx="2402681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stealth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箭头连接符 11">
              <a:extLst>
                <a:ext uri="{FF2B5EF4-FFF2-40B4-BE49-F238E27FC236}">
                  <a16:creationId xmlns:a16="http://schemas.microsoft.com/office/drawing/2014/main" id="{FAD2F9F3-3905-4577-AAB5-6E60D6C572D3}"/>
                </a:ext>
              </a:extLst>
            </p:cNvPr>
            <p:cNvCxnSpPr/>
            <p:nvPr/>
          </p:nvCxnSpPr>
          <p:spPr>
            <a:xfrm flipH="1">
              <a:off x="4648994" y="1061492"/>
              <a:ext cx="1918097" cy="0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stealth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左大括号 12">
              <a:extLst>
                <a:ext uri="{FF2B5EF4-FFF2-40B4-BE49-F238E27FC236}">
                  <a16:creationId xmlns:a16="http://schemas.microsoft.com/office/drawing/2014/main" id="{7728F34C-39D0-4B19-A97C-A8C21F78F6F0}"/>
                </a:ext>
              </a:extLst>
            </p:cNvPr>
            <p:cNvSpPr/>
            <p:nvPr/>
          </p:nvSpPr>
          <p:spPr>
            <a:xfrm rot="5400000">
              <a:off x="4279305" y="-1312019"/>
              <a:ext cx="270272" cy="4293394"/>
            </a:xfrm>
            <a:prstGeom prst="leftBrace">
              <a:avLst>
                <a:gd name="adj1" fmla="val 32898"/>
                <a:gd name="adj2" fmla="val 50000"/>
              </a:avLst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4" name="TextBox 20">
              <a:extLst>
                <a:ext uri="{FF2B5EF4-FFF2-40B4-BE49-F238E27FC236}">
                  <a16:creationId xmlns:a16="http://schemas.microsoft.com/office/drawing/2014/main" id="{1B06C016-C484-4BD3-8A4E-D544EEE2419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02473" y="372120"/>
              <a:ext cx="1050131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1400</a:t>
              </a:r>
              <a:r>
                <a:rPr lang="zh-CN" altLang="en-US" sz="18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米</a:t>
              </a:r>
            </a:p>
          </p:txBody>
        </p:sp>
        <p:sp>
          <p:nvSpPr>
            <p:cNvPr id="15" name="TextBox 33">
              <a:extLst>
                <a:ext uri="{FF2B5EF4-FFF2-40B4-BE49-F238E27FC236}">
                  <a16:creationId xmlns:a16="http://schemas.microsoft.com/office/drawing/2014/main" id="{97BB18A0-C4B9-4AC7-AD1A-362FF444B68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78435" y="875755"/>
              <a:ext cx="917972" cy="323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500" b="1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80</a:t>
              </a:r>
              <a:r>
                <a:rPr lang="zh-CN" altLang="en-US" sz="1500" b="1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米</a:t>
              </a:r>
              <a:r>
                <a:rPr lang="en-US" altLang="zh-CN" sz="1500" b="1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/</a:t>
              </a:r>
              <a:r>
                <a:rPr lang="zh-CN" altLang="en-US" sz="1500" b="1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天</a:t>
              </a:r>
            </a:p>
          </p:txBody>
        </p:sp>
        <p:sp>
          <p:nvSpPr>
            <p:cNvPr id="16" name="TextBox 34">
              <a:extLst>
                <a:ext uri="{FF2B5EF4-FFF2-40B4-BE49-F238E27FC236}">
                  <a16:creationId xmlns:a16="http://schemas.microsoft.com/office/drawing/2014/main" id="{7054EE66-531C-4A75-A56B-76CD4707525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47979" y="890042"/>
              <a:ext cx="876300" cy="323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500" b="1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60</a:t>
              </a:r>
              <a:r>
                <a:rPr lang="zh-CN" altLang="en-US" sz="1500" b="1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米</a:t>
              </a:r>
              <a:r>
                <a:rPr lang="en-US" altLang="zh-CN" sz="1500" b="1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/</a:t>
              </a:r>
              <a:r>
                <a:rPr lang="zh-CN" altLang="en-US" sz="1500" b="1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天</a:t>
              </a:r>
            </a:p>
          </p:txBody>
        </p:sp>
        <p:sp>
          <p:nvSpPr>
            <p:cNvPr id="17" name="TextBox 5">
              <a:extLst>
                <a:ext uri="{FF2B5EF4-FFF2-40B4-BE49-F238E27FC236}">
                  <a16:creationId xmlns:a16="http://schemas.microsoft.com/office/drawing/2014/main" id="{EFF6708B-88E7-4B00-994C-8FC19703DC2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56172" y="1595735"/>
              <a:ext cx="555141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400" b="1" dirty="0">
                  <a:solidFill>
                    <a:srgbClr val="7030A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甲队铺的路程＋乙队铺的路程＝</a:t>
              </a:r>
              <a:r>
                <a:rPr lang="en-US" altLang="zh-CN" sz="2400" b="1" dirty="0">
                  <a:solidFill>
                    <a:srgbClr val="7030A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1400</a:t>
              </a:r>
              <a:r>
                <a:rPr lang="zh-CN" altLang="en-US" sz="2400" b="1" dirty="0">
                  <a:solidFill>
                    <a:srgbClr val="7030A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米</a:t>
              </a:r>
            </a:p>
          </p:txBody>
        </p:sp>
      </p:grpSp>
      <p:sp>
        <p:nvSpPr>
          <p:cNvPr id="19" name="TextBox 7">
            <a:extLst>
              <a:ext uri="{FF2B5EF4-FFF2-40B4-BE49-F238E27FC236}">
                <a16:creationId xmlns:a16="http://schemas.microsoft.com/office/drawing/2014/main" id="{9CF1D361-0F46-43CF-9929-8B8B96DC38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600" y="2368995"/>
            <a:ext cx="7056784" cy="506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解：设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天后铺完。</a:t>
            </a:r>
          </a:p>
        </p:txBody>
      </p:sp>
      <p:sp>
        <p:nvSpPr>
          <p:cNvPr id="20" name="TextBox 7">
            <a:extLst>
              <a:ext uri="{FF2B5EF4-FFF2-40B4-BE49-F238E27FC236}">
                <a16:creationId xmlns:a16="http://schemas.microsoft.com/office/drawing/2014/main" id="{79CD62E0-D1F3-464A-91EC-2334C67D42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64547" y="4116536"/>
            <a:ext cx="359659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答：</a:t>
            </a:r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天后铺完。</a:t>
            </a:r>
          </a:p>
        </p:txBody>
      </p:sp>
      <p:grpSp>
        <p:nvGrpSpPr>
          <p:cNvPr id="21" name="Group 14">
            <a:extLst>
              <a:ext uri="{FF2B5EF4-FFF2-40B4-BE49-F238E27FC236}">
                <a16:creationId xmlns:a16="http://schemas.microsoft.com/office/drawing/2014/main" id="{C1C4CC26-60A5-4BA2-987A-08331AB5F041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226951" y="2932936"/>
            <a:ext cx="1925241" cy="351234"/>
            <a:chOff x="980" y="2389"/>
            <a:chExt cx="1617" cy="295"/>
          </a:xfrm>
        </p:grpSpPr>
        <p:sp>
          <p:nvSpPr>
            <p:cNvPr id="22" name="AutoShape 13">
              <a:extLst>
                <a:ext uri="{FF2B5EF4-FFF2-40B4-BE49-F238E27FC236}">
                  <a16:creationId xmlns:a16="http://schemas.microsoft.com/office/drawing/2014/main" id="{3B94BBF8-FBE3-4442-B5BD-BC0F8FCD1E60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980" y="2389"/>
              <a:ext cx="1535" cy="2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35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3" name="Rectangle 15">
              <a:extLst>
                <a:ext uri="{FF2B5EF4-FFF2-40B4-BE49-F238E27FC236}">
                  <a16:creationId xmlns:a16="http://schemas.microsoft.com/office/drawing/2014/main" id="{F8185673-1630-4DE6-B1B4-2E257E5DD0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3" y="2396"/>
              <a:ext cx="474" cy="2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175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1400</a:t>
              </a:r>
              <a:endParaRPr lang="en-US" altLang="zh-CN" sz="135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4" name="Rectangle 16">
              <a:extLst>
                <a:ext uri="{FF2B5EF4-FFF2-40B4-BE49-F238E27FC236}">
                  <a16:creationId xmlns:a16="http://schemas.microsoft.com/office/drawing/2014/main" id="{EDDCF0F1-32F3-439E-86AC-782A07A878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69" y="2396"/>
              <a:ext cx="237" cy="2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175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60</a:t>
              </a:r>
              <a:endParaRPr lang="en-US" altLang="zh-CN" sz="135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5" name="Rectangle 17">
              <a:extLst>
                <a:ext uri="{FF2B5EF4-FFF2-40B4-BE49-F238E27FC236}">
                  <a16:creationId xmlns:a16="http://schemas.microsoft.com/office/drawing/2014/main" id="{13A7C8DB-A1D6-40B4-8858-420AD6001E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4" y="2396"/>
              <a:ext cx="237" cy="2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175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80</a:t>
              </a:r>
              <a:endParaRPr lang="en-US" altLang="zh-CN" sz="135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6" name="Rectangle 18">
              <a:extLst>
                <a:ext uri="{FF2B5EF4-FFF2-40B4-BE49-F238E27FC236}">
                  <a16:creationId xmlns:a16="http://schemas.microsoft.com/office/drawing/2014/main" id="{31E7D3E6-4915-435E-BCF5-438987109A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19" y="2403"/>
              <a:ext cx="234" cy="2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175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＝</a:t>
              </a:r>
              <a:endParaRPr lang="zh-CN" altLang="en-US" sz="135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7" name="Rectangle 19">
              <a:extLst>
                <a:ext uri="{FF2B5EF4-FFF2-40B4-BE49-F238E27FC236}">
                  <a16:creationId xmlns:a16="http://schemas.microsoft.com/office/drawing/2014/main" id="{48302C7C-4E50-420F-9002-F0D5AA5CB7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4" y="2403"/>
              <a:ext cx="234" cy="2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175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＋</a:t>
              </a:r>
              <a:endParaRPr lang="zh-CN" altLang="en-US" sz="135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8" name="Rectangle 20">
              <a:extLst>
                <a:ext uri="{FF2B5EF4-FFF2-40B4-BE49-F238E27FC236}">
                  <a16:creationId xmlns:a16="http://schemas.microsoft.com/office/drawing/2014/main" id="{84B1E800-8967-4131-9A9D-AAF27D4E56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7" y="2396"/>
              <a:ext cx="117" cy="2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175" b="1" i="1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x</a:t>
              </a:r>
              <a:endParaRPr lang="en-US" altLang="zh-CN" sz="135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29" name="Rectangle 21">
              <a:extLst>
                <a:ext uri="{FF2B5EF4-FFF2-40B4-BE49-F238E27FC236}">
                  <a16:creationId xmlns:a16="http://schemas.microsoft.com/office/drawing/2014/main" id="{B21DFE14-CF6B-4048-A79F-3819213750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2" y="2396"/>
              <a:ext cx="117" cy="2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175" b="1" i="1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x</a:t>
              </a:r>
              <a:endParaRPr lang="en-US" altLang="zh-CN" sz="135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0" name="Group 23">
            <a:extLst>
              <a:ext uri="{FF2B5EF4-FFF2-40B4-BE49-F238E27FC236}">
                <a16:creationId xmlns:a16="http://schemas.microsoft.com/office/drawing/2014/main" id="{27EED39C-5E70-444D-A03A-1ED2EDC93A34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760194" y="3337568"/>
            <a:ext cx="1373982" cy="351234"/>
            <a:chOff x="1446" y="2804"/>
            <a:chExt cx="1154" cy="295"/>
          </a:xfrm>
        </p:grpSpPr>
        <p:sp>
          <p:nvSpPr>
            <p:cNvPr id="31" name="AutoShape 22">
              <a:extLst>
                <a:ext uri="{FF2B5EF4-FFF2-40B4-BE49-F238E27FC236}">
                  <a16:creationId xmlns:a16="http://schemas.microsoft.com/office/drawing/2014/main" id="{8ED0422E-7A1A-43FA-93BD-4AC84CBA7B84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446" y="2804"/>
              <a:ext cx="1069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35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2" name="Rectangle 24">
              <a:extLst>
                <a:ext uri="{FF2B5EF4-FFF2-40B4-BE49-F238E27FC236}">
                  <a16:creationId xmlns:a16="http://schemas.microsoft.com/office/drawing/2014/main" id="{90DAA87C-1ACD-439F-A0CF-191D97F359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6" y="2810"/>
              <a:ext cx="474" cy="2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175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1400</a:t>
              </a:r>
              <a:endParaRPr lang="en-US" altLang="zh-CN" sz="135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3" name="Rectangle 25">
              <a:extLst>
                <a:ext uri="{FF2B5EF4-FFF2-40B4-BE49-F238E27FC236}">
                  <a16:creationId xmlns:a16="http://schemas.microsoft.com/office/drawing/2014/main" id="{C480B137-F206-48EF-85DB-45D746D37D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6" y="2810"/>
              <a:ext cx="355" cy="2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175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140</a:t>
              </a:r>
              <a:endParaRPr lang="en-US" altLang="zh-CN" sz="135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4" name="Rectangle 26">
              <a:extLst>
                <a:ext uri="{FF2B5EF4-FFF2-40B4-BE49-F238E27FC236}">
                  <a16:creationId xmlns:a16="http://schemas.microsoft.com/office/drawing/2014/main" id="{48EA5447-0990-4B09-8999-8C66E992B3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2" y="2818"/>
              <a:ext cx="234" cy="2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175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＝</a:t>
              </a:r>
              <a:endParaRPr lang="zh-CN" altLang="en-US" sz="135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5" name="Rectangle 27">
              <a:extLst>
                <a:ext uri="{FF2B5EF4-FFF2-40B4-BE49-F238E27FC236}">
                  <a16:creationId xmlns:a16="http://schemas.microsoft.com/office/drawing/2014/main" id="{1AD60E29-2A4A-4AA0-BCC8-32C4DD25F5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20" y="2810"/>
              <a:ext cx="117" cy="2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175" b="1" i="1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x</a:t>
              </a:r>
              <a:endParaRPr lang="en-US" altLang="zh-CN" sz="135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6" name="Group 29">
            <a:extLst>
              <a:ext uri="{FF2B5EF4-FFF2-40B4-BE49-F238E27FC236}">
                <a16:creationId xmlns:a16="http://schemas.microsoft.com/office/drawing/2014/main" id="{08F813DD-5120-40DF-B842-0C232CDFFF60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140757" y="3705471"/>
            <a:ext cx="709612" cy="351234"/>
            <a:chOff x="1791" y="3184"/>
            <a:chExt cx="596" cy="295"/>
          </a:xfrm>
        </p:grpSpPr>
        <p:sp>
          <p:nvSpPr>
            <p:cNvPr id="37" name="AutoShape 28">
              <a:extLst>
                <a:ext uri="{FF2B5EF4-FFF2-40B4-BE49-F238E27FC236}">
                  <a16:creationId xmlns:a16="http://schemas.microsoft.com/office/drawing/2014/main" id="{1E039552-CD1A-4CCF-B534-E9758F802455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791" y="3184"/>
              <a:ext cx="505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35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8" name="Rectangle 30">
              <a:extLst>
                <a:ext uri="{FF2B5EF4-FFF2-40B4-BE49-F238E27FC236}">
                  <a16:creationId xmlns:a16="http://schemas.microsoft.com/office/drawing/2014/main" id="{A1E9EF4F-FDBA-4672-B2E0-F885E997A3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0" y="3190"/>
              <a:ext cx="237" cy="2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175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10</a:t>
              </a:r>
              <a:endParaRPr lang="en-US" altLang="zh-CN" sz="135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9" name="Rectangle 31">
              <a:extLst>
                <a:ext uri="{FF2B5EF4-FFF2-40B4-BE49-F238E27FC236}">
                  <a16:creationId xmlns:a16="http://schemas.microsoft.com/office/drawing/2014/main" id="{AA5B492A-EB2F-4150-91CD-B5EF530672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9" y="3198"/>
              <a:ext cx="234" cy="2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175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＝</a:t>
              </a:r>
              <a:endParaRPr lang="zh-CN" altLang="en-US" sz="135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0" name="Rectangle 32">
              <a:extLst>
                <a:ext uri="{FF2B5EF4-FFF2-40B4-BE49-F238E27FC236}">
                  <a16:creationId xmlns:a16="http://schemas.microsoft.com/office/drawing/2014/main" id="{A771D4EE-71B5-4FA6-B7A9-DDDF34C195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7" y="3190"/>
              <a:ext cx="117" cy="2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175" b="1" i="1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x</a:t>
              </a:r>
              <a:endParaRPr lang="en-US" altLang="zh-CN" sz="135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76193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9"/>
          <p:cNvSpPr txBox="1">
            <a:spLocks noChangeArrowheads="1"/>
          </p:cNvSpPr>
          <p:nvPr/>
        </p:nvSpPr>
        <p:spPr bwMode="auto">
          <a:xfrm>
            <a:off x="539552" y="339502"/>
            <a:ext cx="8136904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有一份</a:t>
            </a:r>
            <a:r>
              <a:rPr lang="en-US" altLang="zh-CN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5700</a:t>
            </a: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字的文件，由于时间紧急，安排甲、乙两名打字员同时开始录入。录完这份文件需用多长时间？</a:t>
            </a:r>
          </a:p>
        </p:txBody>
      </p:sp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2">
            <a:lum bright="-10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204641"/>
            <a:ext cx="3744416" cy="2357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7">
            <a:extLst>
              <a:ext uri="{FF2B5EF4-FFF2-40B4-BE49-F238E27FC236}">
                <a16:creationId xmlns:a16="http://schemas.microsoft.com/office/drawing/2014/main" id="{AD47E1D4-363A-4016-9790-41BEB61C1D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09280" y="1824894"/>
            <a:ext cx="4392488" cy="506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解：设需用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分录完。</a:t>
            </a:r>
          </a:p>
        </p:txBody>
      </p:sp>
      <p:sp>
        <p:nvSpPr>
          <p:cNvPr id="14" name="TextBox 7">
            <a:extLst>
              <a:ext uri="{FF2B5EF4-FFF2-40B4-BE49-F238E27FC236}">
                <a16:creationId xmlns:a16="http://schemas.microsoft.com/office/drawing/2014/main" id="{714EABEF-8D15-4106-9D90-7CA494C14D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56927" y="3939902"/>
            <a:ext cx="359659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答：需用</a:t>
            </a:r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30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分录完。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2CAF75B-9922-4FF7-9419-A2C47793BD49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175927" y="2689390"/>
            <a:ext cx="2058591" cy="351234"/>
            <a:chOff x="868" y="2389"/>
            <a:chExt cx="1729" cy="295"/>
          </a:xfrm>
        </p:grpSpPr>
        <p:sp>
          <p:nvSpPr>
            <p:cNvPr id="16" name="AutoShape 13">
              <a:extLst>
                <a:ext uri="{FF2B5EF4-FFF2-40B4-BE49-F238E27FC236}">
                  <a16:creationId xmlns:a16="http://schemas.microsoft.com/office/drawing/2014/main" id="{C9735ECF-B37B-418A-A10F-7A0E9A98B924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980" y="2389"/>
              <a:ext cx="1535" cy="2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35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7" name="Rectangle 15">
              <a:extLst>
                <a:ext uri="{FF2B5EF4-FFF2-40B4-BE49-F238E27FC236}">
                  <a16:creationId xmlns:a16="http://schemas.microsoft.com/office/drawing/2014/main" id="{C28AC4B5-F84C-48EF-88E4-EA99F42429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3" y="2396"/>
              <a:ext cx="474" cy="2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175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5700</a:t>
              </a:r>
              <a:endParaRPr lang="en-US" altLang="zh-CN" sz="135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8" name="Rectangle 16">
              <a:extLst>
                <a:ext uri="{FF2B5EF4-FFF2-40B4-BE49-F238E27FC236}">
                  <a16:creationId xmlns:a16="http://schemas.microsoft.com/office/drawing/2014/main" id="{1F1C7888-375A-4091-A2F0-222C012B7A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69" y="2396"/>
              <a:ext cx="237" cy="2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175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90</a:t>
              </a:r>
              <a:endParaRPr lang="en-US" altLang="zh-CN" sz="135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9" name="Rectangle 17">
              <a:extLst>
                <a:ext uri="{FF2B5EF4-FFF2-40B4-BE49-F238E27FC236}">
                  <a16:creationId xmlns:a16="http://schemas.microsoft.com/office/drawing/2014/main" id="{C8450A9C-0A47-439E-98DF-01765B13A0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8" y="2403"/>
              <a:ext cx="355" cy="2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175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100</a:t>
              </a:r>
              <a:endParaRPr lang="en-US" altLang="zh-CN" sz="135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0" name="Rectangle 18">
              <a:extLst>
                <a:ext uri="{FF2B5EF4-FFF2-40B4-BE49-F238E27FC236}">
                  <a16:creationId xmlns:a16="http://schemas.microsoft.com/office/drawing/2014/main" id="{03A1B708-F1BE-4234-9CF6-08C1E5F89B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19" y="2403"/>
              <a:ext cx="234" cy="2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175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＝</a:t>
              </a:r>
              <a:endParaRPr lang="zh-CN" altLang="en-US" sz="135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1" name="Rectangle 19">
              <a:extLst>
                <a:ext uri="{FF2B5EF4-FFF2-40B4-BE49-F238E27FC236}">
                  <a16:creationId xmlns:a16="http://schemas.microsoft.com/office/drawing/2014/main" id="{5689EDB5-76A3-4069-9AD5-C24890C06C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4" y="2403"/>
              <a:ext cx="234" cy="2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175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＋</a:t>
              </a:r>
              <a:endParaRPr lang="zh-CN" altLang="en-US" sz="135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2" name="Rectangle 20">
              <a:extLst>
                <a:ext uri="{FF2B5EF4-FFF2-40B4-BE49-F238E27FC236}">
                  <a16:creationId xmlns:a16="http://schemas.microsoft.com/office/drawing/2014/main" id="{23BA8ADA-5D34-4EF6-A5B3-7D75FFA574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7" y="2396"/>
              <a:ext cx="117" cy="2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175" b="1" i="1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x</a:t>
              </a:r>
              <a:endParaRPr lang="en-US" altLang="zh-CN" sz="135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23" name="Rectangle 21">
              <a:extLst>
                <a:ext uri="{FF2B5EF4-FFF2-40B4-BE49-F238E27FC236}">
                  <a16:creationId xmlns:a16="http://schemas.microsoft.com/office/drawing/2014/main" id="{061BA034-240B-491D-A366-F6313A74AC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2" y="2396"/>
              <a:ext cx="117" cy="2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175" b="1" i="1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x</a:t>
              </a:r>
              <a:endParaRPr lang="en-US" altLang="zh-CN" sz="135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3DD47B4-2867-44D8-97EF-FC9D7E64264B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842520" y="3094022"/>
            <a:ext cx="1373982" cy="351234"/>
            <a:chOff x="1446" y="2804"/>
            <a:chExt cx="1154" cy="295"/>
          </a:xfrm>
        </p:grpSpPr>
        <p:sp>
          <p:nvSpPr>
            <p:cNvPr id="25" name="AutoShape 22">
              <a:extLst>
                <a:ext uri="{FF2B5EF4-FFF2-40B4-BE49-F238E27FC236}">
                  <a16:creationId xmlns:a16="http://schemas.microsoft.com/office/drawing/2014/main" id="{E557878D-9119-4513-A39C-E45E9FD58D2A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446" y="2804"/>
              <a:ext cx="1069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35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6" name="Rectangle 24">
              <a:extLst>
                <a:ext uri="{FF2B5EF4-FFF2-40B4-BE49-F238E27FC236}">
                  <a16:creationId xmlns:a16="http://schemas.microsoft.com/office/drawing/2014/main" id="{BE5A9FF7-6372-4F4C-B449-95E59A7A0E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6" y="2810"/>
              <a:ext cx="474" cy="2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175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5700</a:t>
              </a:r>
              <a:endParaRPr lang="en-US" altLang="zh-CN" sz="135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7" name="Rectangle 25">
              <a:extLst>
                <a:ext uri="{FF2B5EF4-FFF2-40B4-BE49-F238E27FC236}">
                  <a16:creationId xmlns:a16="http://schemas.microsoft.com/office/drawing/2014/main" id="{5D798EFD-6810-4213-BCFF-50D4033421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6" y="2810"/>
              <a:ext cx="355" cy="2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175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190</a:t>
              </a:r>
              <a:endParaRPr lang="en-US" altLang="zh-CN" sz="135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8" name="Rectangle 26">
              <a:extLst>
                <a:ext uri="{FF2B5EF4-FFF2-40B4-BE49-F238E27FC236}">
                  <a16:creationId xmlns:a16="http://schemas.microsoft.com/office/drawing/2014/main" id="{B59932EF-521D-4F44-8153-7F49135C92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2" y="2818"/>
              <a:ext cx="234" cy="2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175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＝</a:t>
              </a:r>
              <a:endParaRPr lang="zh-CN" altLang="en-US" sz="135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9" name="Rectangle 27">
              <a:extLst>
                <a:ext uri="{FF2B5EF4-FFF2-40B4-BE49-F238E27FC236}">
                  <a16:creationId xmlns:a16="http://schemas.microsoft.com/office/drawing/2014/main" id="{08ED4AEC-1139-4542-BC16-08EBBD1EA8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20" y="2810"/>
              <a:ext cx="117" cy="2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175" b="1" i="1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x</a:t>
              </a:r>
              <a:endParaRPr lang="en-US" altLang="zh-CN" sz="135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42B7EC66-D892-48E8-AE45-0709DCF1CC9B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223083" y="3461925"/>
            <a:ext cx="709612" cy="351234"/>
            <a:chOff x="1791" y="3184"/>
            <a:chExt cx="596" cy="295"/>
          </a:xfrm>
        </p:grpSpPr>
        <p:sp>
          <p:nvSpPr>
            <p:cNvPr id="31" name="AutoShape 28">
              <a:extLst>
                <a:ext uri="{FF2B5EF4-FFF2-40B4-BE49-F238E27FC236}">
                  <a16:creationId xmlns:a16="http://schemas.microsoft.com/office/drawing/2014/main" id="{4BFC6024-DEA3-4D0B-977F-1B9BD72BA71B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791" y="3184"/>
              <a:ext cx="505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35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2" name="Rectangle 30">
              <a:extLst>
                <a:ext uri="{FF2B5EF4-FFF2-40B4-BE49-F238E27FC236}">
                  <a16:creationId xmlns:a16="http://schemas.microsoft.com/office/drawing/2014/main" id="{03448F96-1C36-40A3-83DC-B99F1F518D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0" y="3190"/>
              <a:ext cx="237" cy="2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175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30</a:t>
              </a:r>
              <a:endParaRPr lang="en-US" altLang="zh-CN" sz="135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3" name="Rectangle 31">
              <a:extLst>
                <a:ext uri="{FF2B5EF4-FFF2-40B4-BE49-F238E27FC236}">
                  <a16:creationId xmlns:a16="http://schemas.microsoft.com/office/drawing/2014/main" id="{6C5BCA6E-7B90-4950-BE60-7C8BD7994C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9" y="3198"/>
              <a:ext cx="234" cy="2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175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＝</a:t>
              </a:r>
              <a:endParaRPr lang="zh-CN" altLang="en-US" sz="135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4" name="Rectangle 32">
              <a:extLst>
                <a:ext uri="{FF2B5EF4-FFF2-40B4-BE49-F238E27FC236}">
                  <a16:creationId xmlns:a16="http://schemas.microsoft.com/office/drawing/2014/main" id="{918711A6-330F-4AAC-B84B-F3E0B5D63F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7" y="3190"/>
              <a:ext cx="117" cy="2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175" b="1" i="1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x</a:t>
              </a:r>
              <a:endParaRPr lang="en-US" altLang="zh-CN" sz="135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638" y="1751774"/>
            <a:ext cx="7500895" cy="2620176"/>
          </a:xfrm>
          <a:prstGeom prst="rect">
            <a:avLst/>
          </a:prstGeom>
        </p:spPr>
      </p:pic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1547664" y="1923678"/>
            <a:ext cx="5112568" cy="224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相遇问题中的数量关系：</a:t>
            </a:r>
          </a:p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甲行的路程＋乙行的路程＝相遇路程</a:t>
            </a:r>
          </a:p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速度和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相遇时间＝相遇路程</a:t>
            </a:r>
          </a:p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相遇路程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÷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速度和＝相遇时间</a:t>
            </a:r>
          </a:p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相遇路程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÷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相遇时间＝速度和</a:t>
            </a:r>
          </a:p>
        </p:txBody>
      </p: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783813" y="1059582"/>
            <a:ext cx="5165517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latin typeface="+mn-ea"/>
              </a:rPr>
              <a:t>这节课你们都学会了哪些知识？</a:t>
            </a:r>
            <a:endParaRPr lang="zh-CN" altLang="en-US" sz="2800" b="1" dirty="0">
              <a:latin typeface="+mn-ea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22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课堂小结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sp>
        <p:nvSpPr>
          <p:cNvPr id="16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课后作业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6EA3983F-C2BB-48DE-BB93-BF79EBB09DD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sp>
        <p:nvSpPr>
          <p:cNvPr id="17" name="矩形 16">
            <a:extLst>
              <a:ext uri="{FF2B5EF4-FFF2-40B4-BE49-F238E27FC236}">
                <a16:creationId xmlns:a16="http://schemas.microsoft.com/office/drawing/2014/main" id="{1641F627-20B9-4377-A942-BB32A25454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3728" y="1601237"/>
            <a:ext cx="4824536" cy="154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从教材课后习题中选取；</a:t>
            </a: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从课时练中选取。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5400" b="1" dirty="0">
                  <a:solidFill>
                    <a:srgbClr val="FF66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云形标注 82"/>
          <p:cNvSpPr>
            <a:spLocks noChangeArrowheads="1"/>
          </p:cNvSpPr>
          <p:nvPr/>
        </p:nvSpPr>
        <p:spPr bwMode="auto">
          <a:xfrm>
            <a:off x="2552701" y="1020109"/>
            <a:ext cx="2252808" cy="949495"/>
          </a:xfrm>
          <a:prstGeom prst="cloudCallout">
            <a:avLst>
              <a:gd name="adj1" fmla="val -72730"/>
              <a:gd name="adj2" fmla="val 11074"/>
            </a:avLst>
          </a:prstGeom>
          <a:noFill/>
          <a:ln w="19050" algn="ctr">
            <a:solidFill>
              <a:srgbClr val="894D29"/>
            </a:solidFill>
            <a:round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2748469" y="1186633"/>
            <a:ext cx="248364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解下列方程。</a:t>
            </a:r>
          </a:p>
        </p:txBody>
      </p:sp>
      <p:sp>
        <p:nvSpPr>
          <p:cNvPr id="8" name="AutoShape 14"/>
          <p:cNvSpPr>
            <a:spLocks noChangeAspect="1" noChangeArrowheads="1" noTextEdit="1"/>
          </p:cNvSpPr>
          <p:nvPr/>
        </p:nvSpPr>
        <p:spPr bwMode="auto">
          <a:xfrm>
            <a:off x="2536825" y="2427734"/>
            <a:ext cx="1294209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16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Rectangle 16"/>
          <p:cNvSpPr>
            <a:spLocks noChangeArrowheads="1"/>
          </p:cNvSpPr>
          <p:nvPr/>
        </p:nvSpPr>
        <p:spPr bwMode="auto">
          <a:xfrm>
            <a:off x="3721259" y="2434879"/>
            <a:ext cx="362279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60</a:t>
            </a:r>
            <a:endParaRPr lang="en-US" altLang="zh-CN" sz="16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Rectangle 17"/>
          <p:cNvSpPr>
            <a:spLocks noChangeArrowheads="1"/>
          </p:cNvSpPr>
          <p:nvPr/>
        </p:nvSpPr>
        <p:spPr bwMode="auto">
          <a:xfrm>
            <a:off x="2972594" y="2434879"/>
            <a:ext cx="18114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endParaRPr lang="en-US" altLang="zh-CN" sz="16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Rectangle 18"/>
          <p:cNvSpPr>
            <a:spLocks noChangeArrowheads="1"/>
          </p:cNvSpPr>
          <p:nvPr/>
        </p:nvSpPr>
        <p:spPr bwMode="auto">
          <a:xfrm>
            <a:off x="3321765" y="2444404"/>
            <a:ext cx="360676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endParaRPr lang="zh-CN" altLang="en-US" sz="16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Rectangle 19"/>
          <p:cNvSpPr>
            <a:spLocks noChangeArrowheads="1"/>
          </p:cNvSpPr>
          <p:nvPr/>
        </p:nvSpPr>
        <p:spPr bwMode="auto">
          <a:xfrm>
            <a:off x="2713038" y="2444404"/>
            <a:ext cx="360676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＋</a:t>
            </a:r>
            <a:endParaRPr lang="zh-CN" altLang="en-US" sz="16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Rectangle 20"/>
          <p:cNvSpPr>
            <a:spLocks noChangeArrowheads="1"/>
          </p:cNvSpPr>
          <p:nvPr/>
        </p:nvSpPr>
        <p:spPr bwMode="auto">
          <a:xfrm>
            <a:off x="3128565" y="2434879"/>
            <a:ext cx="179536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 i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endParaRPr lang="en-US" altLang="zh-CN" sz="1600" b="1" dirty="0">
              <a:solidFill>
                <a:prstClr val="black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8" name="Rectangle 21"/>
          <p:cNvSpPr>
            <a:spLocks noChangeArrowheads="1"/>
          </p:cNvSpPr>
          <p:nvPr/>
        </p:nvSpPr>
        <p:spPr bwMode="auto">
          <a:xfrm>
            <a:off x="2429669" y="2427735"/>
            <a:ext cx="360676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en-US" altLang="zh-CN" sz="2800" b="1" i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endParaRPr lang="en-US" altLang="zh-CN" sz="1600" b="1" dirty="0">
              <a:solidFill>
                <a:prstClr val="black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19" name="Group 23"/>
          <p:cNvGrpSpPr>
            <a:grpSpLocks noChangeAspect="1"/>
          </p:cNvGrpSpPr>
          <p:nvPr/>
        </p:nvGrpSpPr>
        <p:grpSpPr bwMode="auto">
          <a:xfrm>
            <a:off x="2627312" y="2913505"/>
            <a:ext cx="1344215" cy="447674"/>
            <a:chOff x="733" y="2523"/>
            <a:chExt cx="1129" cy="376"/>
          </a:xfrm>
        </p:grpSpPr>
        <p:sp>
          <p:nvSpPr>
            <p:cNvPr id="20" name="AutoShape 22"/>
            <p:cNvSpPr>
              <a:spLocks noChangeAspect="1" noChangeArrowheads="1" noTextEdit="1"/>
            </p:cNvSpPr>
            <p:nvPr/>
          </p:nvSpPr>
          <p:spPr bwMode="auto">
            <a:xfrm>
              <a:off x="793" y="2523"/>
              <a:ext cx="1069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6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1" name="Rectangle 24"/>
            <p:cNvSpPr>
              <a:spLocks noChangeArrowheads="1"/>
            </p:cNvSpPr>
            <p:nvPr/>
          </p:nvSpPr>
          <p:spPr bwMode="auto">
            <a:xfrm>
              <a:off x="1533" y="2529"/>
              <a:ext cx="304" cy="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800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60</a:t>
              </a:r>
              <a:endParaRPr lang="en-US" altLang="zh-CN" sz="16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2" name="Rectangle 25"/>
            <p:cNvSpPr>
              <a:spLocks noChangeArrowheads="1"/>
            </p:cNvSpPr>
            <p:nvPr/>
          </p:nvSpPr>
          <p:spPr bwMode="auto">
            <a:xfrm>
              <a:off x="733" y="2529"/>
              <a:ext cx="456" cy="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8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12</a:t>
              </a:r>
              <a:endParaRPr lang="en-US" altLang="zh-CN" sz="16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3" name="Rectangle 26"/>
            <p:cNvSpPr>
              <a:spLocks noChangeArrowheads="1"/>
            </p:cNvSpPr>
            <p:nvPr/>
          </p:nvSpPr>
          <p:spPr bwMode="auto">
            <a:xfrm>
              <a:off x="1269" y="2537"/>
              <a:ext cx="303" cy="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800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＝</a:t>
              </a:r>
              <a:endParaRPr lang="zh-CN" altLang="en-US" sz="16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4" name="Rectangle 27"/>
            <p:cNvSpPr>
              <a:spLocks noChangeArrowheads="1"/>
            </p:cNvSpPr>
            <p:nvPr/>
          </p:nvSpPr>
          <p:spPr bwMode="auto">
            <a:xfrm>
              <a:off x="1167" y="2529"/>
              <a:ext cx="151" cy="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800" b="1" i="1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x</a:t>
              </a:r>
              <a:endParaRPr lang="en-US" altLang="zh-CN" sz="16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6" name="Group 29"/>
          <p:cNvGrpSpPr>
            <a:grpSpLocks noChangeAspect="1"/>
          </p:cNvGrpSpPr>
          <p:nvPr/>
        </p:nvGrpSpPr>
        <p:grpSpPr bwMode="auto">
          <a:xfrm>
            <a:off x="3109517" y="3365942"/>
            <a:ext cx="679848" cy="447674"/>
            <a:chOff x="1138" y="2903"/>
            <a:chExt cx="571" cy="376"/>
          </a:xfrm>
        </p:grpSpPr>
        <p:sp>
          <p:nvSpPr>
            <p:cNvPr id="27" name="AutoShape 28"/>
            <p:cNvSpPr>
              <a:spLocks noChangeAspect="1" noChangeArrowheads="1" noTextEdit="1"/>
            </p:cNvSpPr>
            <p:nvPr/>
          </p:nvSpPr>
          <p:spPr bwMode="auto">
            <a:xfrm>
              <a:off x="1138" y="2903"/>
              <a:ext cx="505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6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8" name="Rectangle 30"/>
            <p:cNvSpPr>
              <a:spLocks noChangeArrowheads="1"/>
            </p:cNvSpPr>
            <p:nvPr/>
          </p:nvSpPr>
          <p:spPr bwMode="auto">
            <a:xfrm>
              <a:off x="1557" y="2909"/>
              <a:ext cx="152" cy="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800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5</a:t>
              </a:r>
              <a:endParaRPr lang="en-US" altLang="zh-CN" sz="16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9" name="Rectangle 31"/>
            <p:cNvSpPr>
              <a:spLocks noChangeArrowheads="1"/>
            </p:cNvSpPr>
            <p:nvPr/>
          </p:nvSpPr>
          <p:spPr bwMode="auto">
            <a:xfrm>
              <a:off x="1286" y="2917"/>
              <a:ext cx="303" cy="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8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＝</a:t>
              </a:r>
              <a:endParaRPr lang="zh-CN" altLang="en-US" sz="16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0" name="Rectangle 32"/>
            <p:cNvSpPr>
              <a:spLocks noChangeArrowheads="1"/>
            </p:cNvSpPr>
            <p:nvPr/>
          </p:nvSpPr>
          <p:spPr bwMode="auto">
            <a:xfrm>
              <a:off x="1184" y="2909"/>
              <a:ext cx="151" cy="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800" b="1" i="1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x</a:t>
              </a:r>
              <a:endParaRPr lang="en-US" altLang="zh-CN" sz="16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1" name="Group 34"/>
          <p:cNvGrpSpPr>
            <a:grpSpLocks noChangeAspect="1"/>
          </p:cNvGrpSpPr>
          <p:nvPr/>
        </p:nvGrpSpPr>
        <p:grpSpPr bwMode="auto">
          <a:xfrm>
            <a:off x="4913312" y="2427731"/>
            <a:ext cx="1560910" cy="447674"/>
            <a:chOff x="2653" y="2115"/>
            <a:chExt cx="1311" cy="376"/>
          </a:xfrm>
        </p:grpSpPr>
        <p:sp>
          <p:nvSpPr>
            <p:cNvPr id="32" name="AutoShape 33"/>
            <p:cNvSpPr>
              <a:spLocks noChangeAspect="1" noChangeArrowheads="1" noTextEdit="1"/>
            </p:cNvSpPr>
            <p:nvPr/>
          </p:nvSpPr>
          <p:spPr bwMode="auto">
            <a:xfrm>
              <a:off x="2653" y="2115"/>
              <a:ext cx="1243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6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3" name="Rectangle 35"/>
            <p:cNvSpPr>
              <a:spLocks noChangeArrowheads="1"/>
            </p:cNvSpPr>
            <p:nvPr/>
          </p:nvSpPr>
          <p:spPr bwMode="auto">
            <a:xfrm>
              <a:off x="3812" y="2121"/>
              <a:ext cx="152" cy="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8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5</a:t>
              </a:r>
              <a:endParaRPr lang="en-US" altLang="zh-CN" sz="16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4" name="Rectangle 36"/>
            <p:cNvSpPr>
              <a:spLocks noChangeArrowheads="1"/>
            </p:cNvSpPr>
            <p:nvPr/>
          </p:nvSpPr>
          <p:spPr bwMode="auto">
            <a:xfrm>
              <a:off x="3757" y="2115"/>
              <a:ext cx="152" cy="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8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.</a:t>
              </a:r>
              <a:endParaRPr lang="en-US" altLang="zh-CN" sz="16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5" name="Rectangle 37"/>
            <p:cNvSpPr>
              <a:spLocks noChangeArrowheads="1"/>
            </p:cNvSpPr>
            <p:nvPr/>
          </p:nvSpPr>
          <p:spPr bwMode="auto">
            <a:xfrm>
              <a:off x="3637" y="2121"/>
              <a:ext cx="152" cy="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800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6</a:t>
              </a:r>
              <a:endParaRPr lang="en-US" altLang="zh-CN" sz="16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6" name="Rectangle 38"/>
            <p:cNvSpPr>
              <a:spLocks noChangeArrowheads="1"/>
            </p:cNvSpPr>
            <p:nvPr/>
          </p:nvSpPr>
          <p:spPr bwMode="auto">
            <a:xfrm>
              <a:off x="3132" y="2121"/>
              <a:ext cx="152" cy="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800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en-US" altLang="zh-CN" sz="16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7" name="Rectangle 39"/>
            <p:cNvSpPr>
              <a:spLocks noChangeArrowheads="1"/>
            </p:cNvSpPr>
            <p:nvPr/>
          </p:nvSpPr>
          <p:spPr bwMode="auto">
            <a:xfrm>
              <a:off x="2681" y="2121"/>
              <a:ext cx="152" cy="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8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8</a:t>
              </a:r>
              <a:endParaRPr lang="en-US" altLang="zh-CN" sz="16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8" name="Rectangle 40"/>
            <p:cNvSpPr>
              <a:spLocks noChangeArrowheads="1"/>
            </p:cNvSpPr>
            <p:nvPr/>
          </p:nvSpPr>
          <p:spPr bwMode="auto">
            <a:xfrm>
              <a:off x="3366" y="2129"/>
              <a:ext cx="303" cy="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8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＝</a:t>
              </a:r>
              <a:endParaRPr lang="zh-CN" altLang="en-US" sz="16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9" name="Rectangle 41"/>
            <p:cNvSpPr>
              <a:spLocks noChangeArrowheads="1"/>
            </p:cNvSpPr>
            <p:nvPr/>
          </p:nvSpPr>
          <p:spPr bwMode="auto">
            <a:xfrm>
              <a:off x="2914" y="2129"/>
              <a:ext cx="303" cy="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8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－</a:t>
              </a:r>
              <a:endParaRPr lang="zh-CN" altLang="en-US" sz="16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0" name="Rectangle 42"/>
            <p:cNvSpPr>
              <a:spLocks noChangeArrowheads="1"/>
            </p:cNvSpPr>
            <p:nvPr/>
          </p:nvSpPr>
          <p:spPr bwMode="auto">
            <a:xfrm>
              <a:off x="3264" y="2121"/>
              <a:ext cx="151" cy="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800" b="1" i="1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x</a:t>
              </a:r>
            </a:p>
          </p:txBody>
        </p:sp>
        <p:sp>
          <p:nvSpPr>
            <p:cNvPr id="41" name="Rectangle 43"/>
            <p:cNvSpPr>
              <a:spLocks noChangeArrowheads="1"/>
            </p:cNvSpPr>
            <p:nvPr/>
          </p:nvSpPr>
          <p:spPr bwMode="auto">
            <a:xfrm>
              <a:off x="2812" y="2121"/>
              <a:ext cx="151" cy="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800" b="1" i="1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x</a:t>
              </a:r>
              <a:endParaRPr lang="en-US" altLang="zh-CN" sz="16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2" name="Group 45"/>
          <p:cNvGrpSpPr>
            <a:grpSpLocks noChangeAspect="1"/>
          </p:cNvGrpSpPr>
          <p:nvPr/>
        </p:nvGrpSpPr>
        <p:grpSpPr bwMode="auto">
          <a:xfrm>
            <a:off x="5147568" y="2912314"/>
            <a:ext cx="1512093" cy="459580"/>
            <a:chOff x="2851" y="2522"/>
            <a:chExt cx="1270" cy="386"/>
          </a:xfrm>
        </p:grpSpPr>
        <p:sp>
          <p:nvSpPr>
            <p:cNvPr id="43" name="AutoShape 44"/>
            <p:cNvSpPr>
              <a:spLocks noChangeAspect="1" noChangeArrowheads="1" noTextEdit="1"/>
            </p:cNvSpPr>
            <p:nvPr/>
          </p:nvSpPr>
          <p:spPr bwMode="auto">
            <a:xfrm>
              <a:off x="2925" y="2523"/>
              <a:ext cx="1069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6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4" name="Rectangle 46"/>
            <p:cNvSpPr>
              <a:spLocks noChangeArrowheads="1"/>
            </p:cNvSpPr>
            <p:nvPr/>
          </p:nvSpPr>
          <p:spPr bwMode="auto">
            <a:xfrm>
              <a:off x="3665" y="2529"/>
              <a:ext cx="456" cy="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8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6.5</a:t>
              </a:r>
              <a:endParaRPr lang="zh-CN" altLang="en-US" sz="16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5" name="Rectangle 47"/>
            <p:cNvSpPr>
              <a:spLocks noChangeArrowheads="1"/>
            </p:cNvSpPr>
            <p:nvPr/>
          </p:nvSpPr>
          <p:spPr bwMode="auto">
            <a:xfrm>
              <a:off x="2851" y="2522"/>
              <a:ext cx="456" cy="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8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 5</a:t>
              </a:r>
              <a:endParaRPr lang="en-US" altLang="zh-CN" sz="16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6" name="Rectangle 48"/>
            <p:cNvSpPr>
              <a:spLocks noChangeArrowheads="1"/>
            </p:cNvSpPr>
            <p:nvPr/>
          </p:nvSpPr>
          <p:spPr bwMode="auto">
            <a:xfrm>
              <a:off x="3401" y="2537"/>
              <a:ext cx="303" cy="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8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＝</a:t>
              </a:r>
              <a:endParaRPr lang="zh-CN" altLang="en-US" sz="16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7" name="Rectangle 49"/>
            <p:cNvSpPr>
              <a:spLocks noChangeArrowheads="1"/>
            </p:cNvSpPr>
            <p:nvPr/>
          </p:nvSpPr>
          <p:spPr bwMode="auto">
            <a:xfrm>
              <a:off x="3317" y="2546"/>
              <a:ext cx="151" cy="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800" b="1" i="1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x</a:t>
              </a:r>
            </a:p>
          </p:txBody>
        </p:sp>
      </p:grpSp>
      <p:grpSp>
        <p:nvGrpSpPr>
          <p:cNvPr id="48" name="Group 51"/>
          <p:cNvGrpSpPr>
            <a:grpSpLocks noChangeAspect="1"/>
          </p:cNvGrpSpPr>
          <p:nvPr/>
        </p:nvGrpSpPr>
        <p:grpSpPr bwMode="auto">
          <a:xfrm>
            <a:off x="5647930" y="3365942"/>
            <a:ext cx="1041798" cy="447674"/>
            <a:chOff x="3270" y="2903"/>
            <a:chExt cx="875" cy="376"/>
          </a:xfrm>
        </p:grpSpPr>
        <p:sp>
          <p:nvSpPr>
            <p:cNvPr id="49" name="AutoShape 50"/>
            <p:cNvSpPr>
              <a:spLocks noChangeAspect="1" noChangeArrowheads="1" noTextEdit="1"/>
            </p:cNvSpPr>
            <p:nvPr/>
          </p:nvSpPr>
          <p:spPr bwMode="auto">
            <a:xfrm>
              <a:off x="3270" y="2903"/>
              <a:ext cx="505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6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0" name="Rectangle 52"/>
            <p:cNvSpPr>
              <a:spLocks noChangeArrowheads="1"/>
            </p:cNvSpPr>
            <p:nvPr/>
          </p:nvSpPr>
          <p:spPr bwMode="auto">
            <a:xfrm>
              <a:off x="3689" y="2909"/>
              <a:ext cx="456" cy="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800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1.3</a:t>
              </a:r>
              <a:endParaRPr lang="en-US" altLang="zh-CN" sz="16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1" name="Rectangle 53"/>
            <p:cNvSpPr>
              <a:spLocks noChangeArrowheads="1"/>
            </p:cNvSpPr>
            <p:nvPr/>
          </p:nvSpPr>
          <p:spPr bwMode="auto">
            <a:xfrm>
              <a:off x="3418" y="2917"/>
              <a:ext cx="303" cy="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8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＝</a:t>
              </a:r>
              <a:endParaRPr lang="zh-CN" altLang="en-US" sz="16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2" name="Rectangle 54"/>
            <p:cNvSpPr>
              <a:spLocks noChangeArrowheads="1"/>
            </p:cNvSpPr>
            <p:nvPr/>
          </p:nvSpPr>
          <p:spPr bwMode="auto">
            <a:xfrm>
              <a:off x="3316" y="2909"/>
              <a:ext cx="151" cy="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800" b="1" i="1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x</a:t>
              </a:r>
              <a:endParaRPr lang="en-US" altLang="zh-CN" sz="16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53" name="TextBox 1"/>
          <p:cNvSpPr txBox="1">
            <a:spLocks noChangeArrowheads="1"/>
          </p:cNvSpPr>
          <p:nvPr/>
        </p:nvSpPr>
        <p:spPr bwMode="auto">
          <a:xfrm>
            <a:off x="2267744" y="2899222"/>
            <a:ext cx="60721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解：</a:t>
            </a:r>
          </a:p>
        </p:txBody>
      </p:sp>
      <p:sp>
        <p:nvSpPr>
          <p:cNvPr id="54" name="TextBox 46"/>
          <p:cNvSpPr txBox="1">
            <a:spLocks noChangeArrowheads="1"/>
          </p:cNvSpPr>
          <p:nvPr/>
        </p:nvSpPr>
        <p:spPr bwMode="auto">
          <a:xfrm>
            <a:off x="4859735" y="2899222"/>
            <a:ext cx="58935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解：</a:t>
            </a:r>
          </a:p>
        </p:txBody>
      </p:sp>
      <p:pic>
        <p:nvPicPr>
          <p:cNvPr id="56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70072" y="1186633"/>
            <a:ext cx="1295207" cy="1284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5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情境导入</a:t>
            </a:r>
          </a:p>
        </p:txBody>
      </p:sp>
      <p:pic>
        <p:nvPicPr>
          <p:cNvPr id="59" name="图片 5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  <p:bldP spid="7" grpId="0"/>
      <p:bldP spid="8" grpId="0"/>
      <p:bldP spid="9" grpId="0"/>
      <p:bldP spid="10" grpId="0"/>
      <p:bldP spid="15" grpId="0"/>
      <p:bldP spid="16" grpId="0"/>
      <p:bldP spid="17" grpId="0"/>
      <p:bldP spid="18" grpId="0"/>
      <p:bldP spid="53" grpId="0"/>
      <p:bldP spid="5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34"/>
          <p:cNvGrpSpPr/>
          <p:nvPr/>
        </p:nvGrpSpPr>
        <p:grpSpPr bwMode="auto">
          <a:xfrm>
            <a:off x="4938762" y="1890018"/>
            <a:ext cx="344091" cy="426244"/>
            <a:chOff x="5459001" y="2510576"/>
            <a:chExt cx="458246" cy="567944"/>
          </a:xfrm>
        </p:grpSpPr>
        <p:sp>
          <p:nvSpPr>
            <p:cNvPr id="8" name="等腰三角形 7"/>
            <p:cNvSpPr/>
            <p:nvPr/>
          </p:nvSpPr>
          <p:spPr>
            <a:xfrm rot="5400000" flipH="1">
              <a:off x="5508064" y="2461513"/>
              <a:ext cx="360120" cy="458246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b="1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9" name="直接连接符 8"/>
            <p:cNvCxnSpPr>
              <a:stCxn id="8" idx="4"/>
            </p:cNvCxnSpPr>
            <p:nvPr/>
          </p:nvCxnSpPr>
          <p:spPr>
            <a:xfrm>
              <a:off x="5459001" y="2510576"/>
              <a:ext cx="0" cy="567944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7"/>
          <p:cNvSpPr txBox="1">
            <a:spLocks noChangeArrowheads="1"/>
          </p:cNvSpPr>
          <p:nvPr/>
        </p:nvSpPr>
        <p:spPr bwMode="auto">
          <a:xfrm>
            <a:off x="2411760" y="393507"/>
            <a:ext cx="6205186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淘气家到笑笑家的路程是</a:t>
            </a: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840m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，两人同时从家里出发。</a:t>
            </a:r>
          </a:p>
        </p:txBody>
      </p:sp>
      <p:pic>
        <p:nvPicPr>
          <p:cNvPr id="11" name="图片 18" descr="6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7681" y="1995983"/>
            <a:ext cx="1013222" cy="594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图片 21" descr="9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5425" y="2950864"/>
            <a:ext cx="1031081" cy="89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直接连接符 12"/>
          <p:cNvCxnSpPr/>
          <p:nvPr/>
        </p:nvCxnSpPr>
        <p:spPr>
          <a:xfrm flipV="1">
            <a:off x="4935191" y="2281733"/>
            <a:ext cx="175498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V="1">
            <a:off x="4938762" y="2285305"/>
            <a:ext cx="0" cy="70127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V="1">
            <a:off x="3180209" y="2987774"/>
            <a:ext cx="175498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椭圆 15"/>
          <p:cNvSpPr/>
          <p:nvPr/>
        </p:nvSpPr>
        <p:spPr>
          <a:xfrm>
            <a:off x="3130202" y="2938958"/>
            <a:ext cx="80963" cy="82154"/>
          </a:xfrm>
          <a:prstGeom prst="ellipse">
            <a:avLst/>
          </a:prstGeom>
          <a:solidFill>
            <a:srgbClr val="CD2987"/>
          </a:solidFill>
          <a:ln>
            <a:solidFill>
              <a:srgbClr val="CD29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350" b="1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4883993" y="2931814"/>
            <a:ext cx="80963" cy="80963"/>
          </a:xfrm>
          <a:prstGeom prst="ellipse">
            <a:avLst/>
          </a:prstGeom>
          <a:solidFill>
            <a:srgbClr val="CD2987"/>
          </a:solidFill>
          <a:ln>
            <a:solidFill>
              <a:srgbClr val="CD29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350" b="1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4898280" y="2241251"/>
            <a:ext cx="80963" cy="80963"/>
          </a:xfrm>
          <a:prstGeom prst="ellipse">
            <a:avLst/>
          </a:prstGeom>
          <a:solidFill>
            <a:srgbClr val="CD2987"/>
          </a:solidFill>
          <a:ln>
            <a:solidFill>
              <a:srgbClr val="CD29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350" b="1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6650880" y="2242442"/>
            <a:ext cx="80963" cy="80963"/>
          </a:xfrm>
          <a:prstGeom prst="ellipse">
            <a:avLst/>
          </a:prstGeom>
          <a:solidFill>
            <a:srgbClr val="CD2987"/>
          </a:solidFill>
          <a:ln>
            <a:solidFill>
              <a:srgbClr val="CD29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350" b="1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1" name="图片 19" descr="7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1305" y="2585343"/>
            <a:ext cx="625079" cy="972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图片 20" descr="8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7536" y="1937643"/>
            <a:ext cx="615554" cy="891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2265809" y="3514030"/>
            <a:ext cx="104894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淘气家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3883868" y="2476995"/>
            <a:ext cx="104894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邮局</a:t>
            </a: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6327031" y="2836564"/>
            <a:ext cx="10501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笑笑家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4869705" y="3741439"/>
            <a:ext cx="104894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商店</a:t>
            </a:r>
          </a:p>
        </p:txBody>
      </p:sp>
      <p:pic>
        <p:nvPicPr>
          <p:cNvPr id="27" name="图片 26" descr="10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0243" y="1131590"/>
            <a:ext cx="1576388" cy="1002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图片 27" descr="11.pn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5247" y="1505445"/>
            <a:ext cx="1702594" cy="1125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1475656" y="4011910"/>
            <a:ext cx="617736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估计两人在何处相遇？</a:t>
            </a:r>
          </a:p>
        </p:txBody>
      </p:sp>
      <p:sp>
        <p:nvSpPr>
          <p:cNvPr id="32" name="圆角矩形 31"/>
          <p:cNvSpPr/>
          <p:nvPr/>
        </p:nvSpPr>
        <p:spPr>
          <a:xfrm>
            <a:off x="1805037" y="2019796"/>
            <a:ext cx="837010" cy="270272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350" b="1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3" name="圆角矩形 32"/>
          <p:cNvSpPr/>
          <p:nvPr/>
        </p:nvSpPr>
        <p:spPr>
          <a:xfrm>
            <a:off x="5541218" y="1560215"/>
            <a:ext cx="890588" cy="270272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350" b="1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4" name="图片 3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36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探究新知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31" grpId="0"/>
      <p:bldP spid="32" grpId="0" animBg="1"/>
      <p:bldP spid="3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34"/>
          <p:cNvGrpSpPr/>
          <p:nvPr/>
        </p:nvGrpSpPr>
        <p:grpSpPr bwMode="auto">
          <a:xfrm>
            <a:off x="4983187" y="1890018"/>
            <a:ext cx="344091" cy="426244"/>
            <a:chOff x="5459001" y="2510576"/>
            <a:chExt cx="458246" cy="567944"/>
          </a:xfrm>
        </p:grpSpPr>
        <p:sp>
          <p:nvSpPr>
            <p:cNvPr id="8" name="等腰三角形 7"/>
            <p:cNvSpPr/>
            <p:nvPr/>
          </p:nvSpPr>
          <p:spPr>
            <a:xfrm rot="5400000" flipH="1">
              <a:off x="5508064" y="2461513"/>
              <a:ext cx="360120" cy="458246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b="1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9" name="直接连接符 8"/>
            <p:cNvCxnSpPr>
              <a:stCxn id="8" idx="4"/>
            </p:cNvCxnSpPr>
            <p:nvPr/>
          </p:nvCxnSpPr>
          <p:spPr>
            <a:xfrm>
              <a:off x="5459001" y="2510576"/>
              <a:ext cx="0" cy="567944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7"/>
          <p:cNvSpPr txBox="1">
            <a:spLocks noChangeArrowheads="1"/>
          </p:cNvSpPr>
          <p:nvPr/>
        </p:nvSpPr>
        <p:spPr bwMode="auto">
          <a:xfrm>
            <a:off x="521886" y="339502"/>
            <a:ext cx="8010553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淘气家到笑笑家的路程是</a:t>
            </a:r>
            <a:r>
              <a:rPr lang="en-US" altLang="zh-CN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840m</a:t>
            </a: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，两人同时从家里出发。</a:t>
            </a:r>
          </a:p>
        </p:txBody>
      </p:sp>
      <p:pic>
        <p:nvPicPr>
          <p:cNvPr id="11" name="图片 18" descr="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106" y="1995983"/>
            <a:ext cx="1013222" cy="594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图片 21" descr="9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9850" y="2950864"/>
            <a:ext cx="1031081" cy="89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直接连接符 12"/>
          <p:cNvCxnSpPr/>
          <p:nvPr/>
        </p:nvCxnSpPr>
        <p:spPr>
          <a:xfrm flipV="1">
            <a:off x="4979616" y="2281733"/>
            <a:ext cx="175498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V="1">
            <a:off x="4983187" y="2285305"/>
            <a:ext cx="0" cy="70127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V="1">
            <a:off x="3224634" y="2987774"/>
            <a:ext cx="175498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椭圆 15"/>
          <p:cNvSpPr/>
          <p:nvPr/>
        </p:nvSpPr>
        <p:spPr>
          <a:xfrm>
            <a:off x="3174627" y="2938958"/>
            <a:ext cx="80963" cy="82154"/>
          </a:xfrm>
          <a:prstGeom prst="ellipse">
            <a:avLst/>
          </a:prstGeom>
          <a:solidFill>
            <a:srgbClr val="CD2987"/>
          </a:solidFill>
          <a:ln>
            <a:solidFill>
              <a:srgbClr val="CD29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350" b="1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4928418" y="2931814"/>
            <a:ext cx="80963" cy="80963"/>
          </a:xfrm>
          <a:prstGeom prst="ellipse">
            <a:avLst/>
          </a:prstGeom>
          <a:solidFill>
            <a:srgbClr val="CD2987"/>
          </a:solidFill>
          <a:ln>
            <a:solidFill>
              <a:srgbClr val="CD29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350" b="1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4942705" y="2241251"/>
            <a:ext cx="80963" cy="80963"/>
          </a:xfrm>
          <a:prstGeom prst="ellipse">
            <a:avLst/>
          </a:prstGeom>
          <a:solidFill>
            <a:srgbClr val="CD2987"/>
          </a:solidFill>
          <a:ln>
            <a:solidFill>
              <a:srgbClr val="CD29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350" b="1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6695305" y="2242442"/>
            <a:ext cx="80963" cy="80963"/>
          </a:xfrm>
          <a:prstGeom prst="ellipse">
            <a:avLst/>
          </a:prstGeom>
          <a:solidFill>
            <a:srgbClr val="CD2987"/>
          </a:solidFill>
          <a:ln>
            <a:solidFill>
              <a:srgbClr val="CD29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350" b="1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1" name="图片 19" descr="7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5730" y="2585343"/>
            <a:ext cx="625079" cy="972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图片 20" descr="8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1961" y="1937643"/>
            <a:ext cx="615554" cy="891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2310234" y="3514030"/>
            <a:ext cx="104894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淘气家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3928293" y="2476995"/>
            <a:ext cx="104894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邮局</a:t>
            </a: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6371456" y="2836564"/>
            <a:ext cx="10501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笑笑家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4914130" y="3741439"/>
            <a:ext cx="104894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商店</a:t>
            </a:r>
          </a:p>
        </p:txBody>
      </p:sp>
      <p:pic>
        <p:nvPicPr>
          <p:cNvPr id="27" name="图片 26" descr="10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4668" y="1131590"/>
            <a:ext cx="1576388" cy="1002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图片 27" descr="11.pn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505445"/>
            <a:ext cx="1702594" cy="1125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圆角矩形 28"/>
          <p:cNvSpPr/>
          <p:nvPr/>
        </p:nvSpPr>
        <p:spPr>
          <a:xfrm>
            <a:off x="1849462" y="2019796"/>
            <a:ext cx="837010" cy="270272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350" b="1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圆角矩形 29"/>
          <p:cNvSpPr/>
          <p:nvPr/>
        </p:nvSpPr>
        <p:spPr>
          <a:xfrm>
            <a:off x="5585643" y="1560215"/>
            <a:ext cx="890588" cy="270272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350" b="1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1043608" y="4064754"/>
            <a:ext cx="617640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淘气和笑笑出发后多长时间相遇？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4323019" y="4305820"/>
            <a:ext cx="323850" cy="134540"/>
          </a:xfrm>
          <a:prstGeom prst="rect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350" b="1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221566" y="4305820"/>
            <a:ext cx="350044" cy="134540"/>
          </a:xfrm>
          <a:prstGeom prst="rect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350" b="1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9" name="组合 48"/>
          <p:cNvGrpSpPr/>
          <p:nvPr/>
        </p:nvGrpSpPr>
        <p:grpSpPr bwMode="auto">
          <a:xfrm>
            <a:off x="4633772" y="3959347"/>
            <a:ext cx="344091" cy="426244"/>
            <a:chOff x="5459001" y="2510576"/>
            <a:chExt cx="458246" cy="567944"/>
          </a:xfrm>
        </p:grpSpPr>
        <p:sp>
          <p:nvSpPr>
            <p:cNvPr id="10" name="等腰三角形 9"/>
            <p:cNvSpPr>
              <a:spLocks noChangeArrowheads="1"/>
            </p:cNvSpPr>
            <p:nvPr/>
          </p:nvSpPr>
          <p:spPr bwMode="auto">
            <a:xfrm rot="5400000" flipH="1">
              <a:off x="5508063" y="2461514"/>
              <a:ext cx="360121" cy="458246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25400" algn="ctr">
              <a:solidFill>
                <a:srgbClr val="FF0000"/>
              </a:solidFill>
              <a:miter lim="800000"/>
            </a:ln>
          </p:spPr>
          <p:txBody>
            <a:bodyPr rot="10800000" vert="eaVert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b="1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1" name="直接连接符 10"/>
            <p:cNvCxnSpPr>
              <a:stCxn id="10" idx="4"/>
            </p:cNvCxnSpPr>
            <p:nvPr/>
          </p:nvCxnSpPr>
          <p:spPr>
            <a:xfrm>
              <a:off x="5459001" y="2510576"/>
              <a:ext cx="0" cy="567944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组合 51"/>
          <p:cNvGrpSpPr/>
          <p:nvPr/>
        </p:nvGrpSpPr>
        <p:grpSpPr bwMode="auto">
          <a:xfrm>
            <a:off x="2204897" y="4283197"/>
            <a:ext cx="4319588" cy="144066"/>
            <a:chOff x="1564873" y="5736387"/>
            <a:chExt cx="5760000" cy="192635"/>
          </a:xfrm>
        </p:grpSpPr>
        <p:cxnSp>
          <p:nvCxnSpPr>
            <p:cNvPr id="13" name="直接连接符 12"/>
            <p:cNvCxnSpPr/>
            <p:nvPr/>
          </p:nvCxnSpPr>
          <p:spPr>
            <a:xfrm>
              <a:off x="1564873" y="5925838"/>
              <a:ext cx="5760000" cy="0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1572812" y="5736387"/>
              <a:ext cx="0" cy="179899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7323286" y="5749123"/>
              <a:ext cx="0" cy="179899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43"/>
          <p:cNvSpPr txBox="1">
            <a:spLocks noChangeArrowheads="1"/>
          </p:cNvSpPr>
          <p:nvPr/>
        </p:nvSpPr>
        <p:spPr bwMode="auto">
          <a:xfrm>
            <a:off x="1230966" y="4110557"/>
            <a:ext cx="10501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淘气家</a:t>
            </a:r>
          </a:p>
        </p:txBody>
      </p:sp>
      <p:sp>
        <p:nvSpPr>
          <p:cNvPr id="17" name="TextBox 44"/>
          <p:cNvSpPr txBox="1">
            <a:spLocks noChangeArrowheads="1"/>
          </p:cNvSpPr>
          <p:nvPr/>
        </p:nvSpPr>
        <p:spPr bwMode="auto">
          <a:xfrm>
            <a:off x="6480432" y="4128416"/>
            <a:ext cx="104894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笑笑家</a:t>
            </a:r>
          </a:p>
        </p:txBody>
      </p:sp>
      <p:cxnSp>
        <p:nvCxnSpPr>
          <p:cNvPr id="18" name="直接箭头连接符 17"/>
          <p:cNvCxnSpPr/>
          <p:nvPr/>
        </p:nvCxnSpPr>
        <p:spPr>
          <a:xfrm>
            <a:off x="2228710" y="4162944"/>
            <a:ext cx="2402681" cy="0"/>
          </a:xfrm>
          <a:prstGeom prst="straightConnector1">
            <a:avLst/>
          </a:prstGeom>
          <a:ln w="38100">
            <a:solidFill>
              <a:srgbClr val="FF0000"/>
            </a:solidFill>
            <a:tail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/>
          <p:nvPr/>
        </p:nvCxnSpPr>
        <p:spPr>
          <a:xfrm flipH="1">
            <a:off x="4612341" y="4162944"/>
            <a:ext cx="1918097" cy="0"/>
          </a:xfrm>
          <a:prstGeom prst="straightConnector1">
            <a:avLst/>
          </a:prstGeom>
          <a:ln w="38100">
            <a:solidFill>
              <a:srgbClr val="7030A0"/>
            </a:solidFill>
            <a:tail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左大括号 20"/>
          <p:cNvSpPr/>
          <p:nvPr/>
        </p:nvSpPr>
        <p:spPr bwMode="auto">
          <a:xfrm rot="5400000">
            <a:off x="4215268" y="1894208"/>
            <a:ext cx="270272" cy="4293394"/>
          </a:xfrm>
          <a:prstGeom prst="leftBrace">
            <a:avLst>
              <a:gd name="adj1" fmla="val 32874"/>
              <a:gd name="adj2" fmla="val 50000"/>
            </a:avLst>
          </a:prstGeom>
          <a:noFill/>
          <a:ln w="28575" algn="ctr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vert="eaVert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35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TextBox 48"/>
          <p:cNvSpPr txBox="1">
            <a:spLocks noChangeArrowheads="1"/>
          </p:cNvSpPr>
          <p:nvPr/>
        </p:nvSpPr>
        <p:spPr bwMode="auto">
          <a:xfrm>
            <a:off x="3890963" y="3557027"/>
            <a:ext cx="10501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840</a:t>
            </a:r>
            <a:r>
              <a:rPr lang="zh-CN" altLang="en-US" sz="1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米</a:t>
            </a:r>
          </a:p>
        </p:txBody>
      </p:sp>
      <p:sp>
        <p:nvSpPr>
          <p:cNvPr id="23" name="矩形 22"/>
          <p:cNvSpPr/>
          <p:nvPr/>
        </p:nvSpPr>
        <p:spPr>
          <a:xfrm>
            <a:off x="2566847" y="4310582"/>
            <a:ext cx="351235" cy="134540"/>
          </a:xfrm>
          <a:prstGeom prst="rect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350" b="1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2918082" y="4305820"/>
            <a:ext cx="351234" cy="134540"/>
          </a:xfrm>
          <a:prstGeom prst="rect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350" b="1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269316" y="4305820"/>
            <a:ext cx="351235" cy="134540"/>
          </a:xfrm>
          <a:prstGeom prst="rect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350" b="1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3620551" y="4305820"/>
            <a:ext cx="351234" cy="134540"/>
          </a:xfrm>
          <a:prstGeom prst="rect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350" b="1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3971785" y="4310582"/>
            <a:ext cx="351235" cy="134540"/>
          </a:xfrm>
          <a:prstGeom prst="rect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350" b="1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264929" y="4310582"/>
            <a:ext cx="270272" cy="134540"/>
          </a:xfrm>
          <a:prstGeom prst="rect">
            <a:avLst/>
          </a:prstGeom>
          <a:solidFill>
            <a:srgbClr val="7030A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350" b="1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993466" y="4310582"/>
            <a:ext cx="270272" cy="134540"/>
          </a:xfrm>
          <a:prstGeom prst="rect">
            <a:avLst/>
          </a:prstGeom>
          <a:solidFill>
            <a:srgbClr val="7030A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350" b="1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5723194" y="4310582"/>
            <a:ext cx="270272" cy="134540"/>
          </a:xfrm>
          <a:prstGeom prst="rect">
            <a:avLst/>
          </a:prstGeom>
          <a:solidFill>
            <a:srgbClr val="7030A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350" b="1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5450541" y="4310582"/>
            <a:ext cx="270272" cy="134540"/>
          </a:xfrm>
          <a:prstGeom prst="rect">
            <a:avLst/>
          </a:prstGeom>
          <a:solidFill>
            <a:srgbClr val="7030A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350" b="1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5181460" y="4310582"/>
            <a:ext cx="269081" cy="134540"/>
          </a:xfrm>
          <a:prstGeom prst="rect">
            <a:avLst/>
          </a:prstGeom>
          <a:solidFill>
            <a:srgbClr val="7030A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350" b="1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4911188" y="4310582"/>
            <a:ext cx="270272" cy="134540"/>
          </a:xfrm>
          <a:prstGeom prst="rect">
            <a:avLst/>
          </a:prstGeom>
          <a:solidFill>
            <a:srgbClr val="7030A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350" b="1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4633773" y="4310582"/>
            <a:ext cx="270272" cy="134540"/>
          </a:xfrm>
          <a:prstGeom prst="rect">
            <a:avLst/>
          </a:prstGeom>
          <a:solidFill>
            <a:srgbClr val="7030A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350" b="1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" name="TextBox 53"/>
          <p:cNvSpPr txBox="1">
            <a:spLocks noChangeArrowheads="1"/>
          </p:cNvSpPr>
          <p:nvPr/>
        </p:nvSpPr>
        <p:spPr bwMode="auto">
          <a:xfrm>
            <a:off x="2041781" y="4080791"/>
            <a:ext cx="883443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5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70</a:t>
            </a:r>
            <a:r>
              <a:rPr lang="zh-CN" altLang="en-US" sz="15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米</a:t>
            </a:r>
            <a:r>
              <a:rPr lang="en-US" altLang="zh-CN" sz="15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15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分</a:t>
            </a:r>
          </a:p>
        </p:txBody>
      </p:sp>
      <p:sp>
        <p:nvSpPr>
          <p:cNvPr id="36" name="TextBox 69"/>
          <p:cNvSpPr txBox="1">
            <a:spLocks noChangeArrowheads="1"/>
          </p:cNvSpPr>
          <p:nvPr/>
        </p:nvSpPr>
        <p:spPr bwMode="auto">
          <a:xfrm>
            <a:off x="5840001" y="4091202"/>
            <a:ext cx="924395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5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50</a:t>
            </a:r>
            <a:r>
              <a:rPr lang="zh-CN" altLang="en-US" sz="15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米</a:t>
            </a:r>
            <a:r>
              <a:rPr lang="en-US" altLang="zh-CN" sz="15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15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分</a:t>
            </a:r>
          </a:p>
        </p:txBody>
      </p:sp>
      <p:grpSp>
        <p:nvGrpSpPr>
          <p:cNvPr id="37" name="组合 34"/>
          <p:cNvGrpSpPr/>
          <p:nvPr/>
        </p:nvGrpSpPr>
        <p:grpSpPr bwMode="auto">
          <a:xfrm>
            <a:off x="4995863" y="1818010"/>
            <a:ext cx="344091" cy="426244"/>
            <a:chOff x="5459001" y="2510576"/>
            <a:chExt cx="458246" cy="567944"/>
          </a:xfrm>
        </p:grpSpPr>
        <p:sp>
          <p:nvSpPr>
            <p:cNvPr id="38" name="等腰三角形 37"/>
            <p:cNvSpPr/>
            <p:nvPr/>
          </p:nvSpPr>
          <p:spPr>
            <a:xfrm rot="5400000" flipH="1">
              <a:off x="5508064" y="2461513"/>
              <a:ext cx="360120" cy="458246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b="1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39" name="直接连接符 38"/>
            <p:cNvCxnSpPr>
              <a:stCxn id="38" idx="4"/>
            </p:cNvCxnSpPr>
            <p:nvPr/>
          </p:nvCxnSpPr>
          <p:spPr>
            <a:xfrm>
              <a:off x="5459001" y="2510576"/>
              <a:ext cx="0" cy="567944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TextBox 7"/>
          <p:cNvSpPr txBox="1">
            <a:spLocks noChangeArrowheads="1"/>
          </p:cNvSpPr>
          <p:nvPr/>
        </p:nvSpPr>
        <p:spPr bwMode="auto">
          <a:xfrm>
            <a:off x="557312" y="339502"/>
            <a:ext cx="8112078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淘气家到笑笑家的路程是</a:t>
            </a:r>
            <a:r>
              <a:rPr lang="en-US" altLang="zh-CN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840m</a:t>
            </a: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，两人同时从家里出发。</a:t>
            </a:r>
          </a:p>
        </p:txBody>
      </p:sp>
      <p:pic>
        <p:nvPicPr>
          <p:cNvPr id="41" name="图片 18" descr="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4782" y="1923975"/>
            <a:ext cx="1013222" cy="594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图片 21" descr="9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2526" y="2878856"/>
            <a:ext cx="1031081" cy="89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3" name="直接连接符 42"/>
          <p:cNvCxnSpPr/>
          <p:nvPr/>
        </p:nvCxnSpPr>
        <p:spPr>
          <a:xfrm flipV="1">
            <a:off x="4992292" y="2209725"/>
            <a:ext cx="175498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>
          <a:xfrm flipV="1">
            <a:off x="4995863" y="2213297"/>
            <a:ext cx="0" cy="70127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/>
          <p:nvPr/>
        </p:nvCxnSpPr>
        <p:spPr>
          <a:xfrm flipV="1">
            <a:off x="3237310" y="2915766"/>
            <a:ext cx="175498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椭圆 45"/>
          <p:cNvSpPr/>
          <p:nvPr/>
        </p:nvSpPr>
        <p:spPr>
          <a:xfrm>
            <a:off x="3187303" y="2866950"/>
            <a:ext cx="80963" cy="82154"/>
          </a:xfrm>
          <a:prstGeom prst="ellipse">
            <a:avLst/>
          </a:prstGeom>
          <a:solidFill>
            <a:srgbClr val="CD2987"/>
          </a:solidFill>
          <a:ln>
            <a:solidFill>
              <a:srgbClr val="CD29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350" b="1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4941094" y="2859806"/>
            <a:ext cx="80963" cy="80963"/>
          </a:xfrm>
          <a:prstGeom prst="ellipse">
            <a:avLst/>
          </a:prstGeom>
          <a:solidFill>
            <a:srgbClr val="CD2987"/>
          </a:solidFill>
          <a:ln>
            <a:solidFill>
              <a:srgbClr val="CD29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350" b="1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8" name="椭圆 47"/>
          <p:cNvSpPr/>
          <p:nvPr/>
        </p:nvSpPr>
        <p:spPr>
          <a:xfrm>
            <a:off x="4955381" y="2169243"/>
            <a:ext cx="80963" cy="80963"/>
          </a:xfrm>
          <a:prstGeom prst="ellipse">
            <a:avLst/>
          </a:prstGeom>
          <a:solidFill>
            <a:srgbClr val="CD2987"/>
          </a:solidFill>
          <a:ln>
            <a:solidFill>
              <a:srgbClr val="CD29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350" b="1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6707981" y="2170434"/>
            <a:ext cx="80963" cy="80963"/>
          </a:xfrm>
          <a:prstGeom prst="ellipse">
            <a:avLst/>
          </a:prstGeom>
          <a:solidFill>
            <a:srgbClr val="CD2987"/>
          </a:solidFill>
          <a:ln>
            <a:solidFill>
              <a:srgbClr val="CD29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350" b="1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0" name="图片 19" descr="7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8406" y="2513335"/>
            <a:ext cx="625079" cy="972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" name="图片 20" descr="8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4637" y="1865635"/>
            <a:ext cx="615554" cy="891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" name="TextBox 22"/>
          <p:cNvSpPr txBox="1">
            <a:spLocks noChangeArrowheads="1"/>
          </p:cNvSpPr>
          <p:nvPr/>
        </p:nvSpPr>
        <p:spPr bwMode="auto">
          <a:xfrm>
            <a:off x="2322910" y="3442022"/>
            <a:ext cx="104894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淘气家</a:t>
            </a:r>
          </a:p>
        </p:txBody>
      </p:sp>
      <p:sp>
        <p:nvSpPr>
          <p:cNvPr id="53" name="TextBox 23"/>
          <p:cNvSpPr txBox="1">
            <a:spLocks noChangeArrowheads="1"/>
          </p:cNvSpPr>
          <p:nvPr/>
        </p:nvSpPr>
        <p:spPr bwMode="auto">
          <a:xfrm>
            <a:off x="3940969" y="2404987"/>
            <a:ext cx="104894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邮局</a:t>
            </a:r>
          </a:p>
        </p:txBody>
      </p:sp>
      <p:sp>
        <p:nvSpPr>
          <p:cNvPr id="54" name="TextBox 24"/>
          <p:cNvSpPr txBox="1">
            <a:spLocks noChangeArrowheads="1"/>
          </p:cNvSpPr>
          <p:nvPr/>
        </p:nvSpPr>
        <p:spPr bwMode="auto">
          <a:xfrm>
            <a:off x="6384132" y="2764556"/>
            <a:ext cx="10501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笑笑家</a:t>
            </a:r>
          </a:p>
        </p:txBody>
      </p:sp>
      <p:pic>
        <p:nvPicPr>
          <p:cNvPr id="56" name="图片 55" descr="10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7344" y="1059582"/>
            <a:ext cx="1576388" cy="1002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" name="图片 56" descr="11.pn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348" y="1433437"/>
            <a:ext cx="1702594" cy="1125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" name="圆角矩形 57"/>
          <p:cNvSpPr/>
          <p:nvPr/>
        </p:nvSpPr>
        <p:spPr>
          <a:xfrm>
            <a:off x="1862138" y="1947788"/>
            <a:ext cx="837010" cy="270272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350" b="1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9" name="圆角矩形 58"/>
          <p:cNvSpPr/>
          <p:nvPr/>
        </p:nvSpPr>
        <p:spPr>
          <a:xfrm>
            <a:off x="5598319" y="1488207"/>
            <a:ext cx="890588" cy="270272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350" b="1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0" name="TextBox 25"/>
          <p:cNvSpPr txBox="1">
            <a:spLocks noChangeArrowheads="1"/>
          </p:cNvSpPr>
          <p:nvPr/>
        </p:nvSpPr>
        <p:spPr bwMode="auto">
          <a:xfrm>
            <a:off x="4926806" y="3669431"/>
            <a:ext cx="104894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商店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6" grpId="0"/>
      <p:bldP spid="17" grpId="0"/>
      <p:bldP spid="21" grpId="0" animBg="1"/>
      <p:bldP spid="22" grpId="0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/>
      <p:bldP spid="3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4423172" y="1891904"/>
            <a:ext cx="323850" cy="134540"/>
          </a:xfrm>
          <a:prstGeom prst="rect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350" b="1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321719" y="1891904"/>
            <a:ext cx="350044" cy="134540"/>
          </a:xfrm>
          <a:prstGeom prst="rect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350" b="1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2" name="组合 48"/>
          <p:cNvGrpSpPr/>
          <p:nvPr/>
        </p:nvGrpSpPr>
        <p:grpSpPr bwMode="auto">
          <a:xfrm>
            <a:off x="4733925" y="1545432"/>
            <a:ext cx="344091" cy="426244"/>
            <a:chOff x="5459001" y="2510576"/>
            <a:chExt cx="458246" cy="567944"/>
          </a:xfrm>
        </p:grpSpPr>
        <p:sp>
          <p:nvSpPr>
            <p:cNvPr id="13" name="等腰三角形 12"/>
            <p:cNvSpPr>
              <a:spLocks noChangeArrowheads="1"/>
            </p:cNvSpPr>
            <p:nvPr/>
          </p:nvSpPr>
          <p:spPr bwMode="auto">
            <a:xfrm rot="5400000" flipH="1">
              <a:off x="5508063" y="2461514"/>
              <a:ext cx="360121" cy="458246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25400" algn="ctr">
              <a:solidFill>
                <a:srgbClr val="FF0000"/>
              </a:solidFill>
              <a:miter lim="800000"/>
            </a:ln>
          </p:spPr>
          <p:txBody>
            <a:bodyPr rot="10800000" vert="eaVert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b="1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4" name="直接连接符 13"/>
            <p:cNvCxnSpPr>
              <a:stCxn id="13" idx="4"/>
            </p:cNvCxnSpPr>
            <p:nvPr/>
          </p:nvCxnSpPr>
          <p:spPr>
            <a:xfrm>
              <a:off x="5459001" y="2510576"/>
              <a:ext cx="0" cy="567944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组合 51"/>
          <p:cNvGrpSpPr/>
          <p:nvPr/>
        </p:nvGrpSpPr>
        <p:grpSpPr bwMode="auto">
          <a:xfrm>
            <a:off x="2305050" y="1869281"/>
            <a:ext cx="4319588" cy="144066"/>
            <a:chOff x="1564873" y="5736387"/>
            <a:chExt cx="5760000" cy="192635"/>
          </a:xfrm>
        </p:grpSpPr>
        <p:cxnSp>
          <p:nvCxnSpPr>
            <p:cNvPr id="16" name="直接连接符 15"/>
            <p:cNvCxnSpPr/>
            <p:nvPr/>
          </p:nvCxnSpPr>
          <p:spPr>
            <a:xfrm>
              <a:off x="1564873" y="5925838"/>
              <a:ext cx="5760000" cy="0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>
              <a:off x="1572812" y="5736387"/>
              <a:ext cx="0" cy="179899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7323286" y="5749123"/>
              <a:ext cx="0" cy="179899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Box 43"/>
          <p:cNvSpPr txBox="1">
            <a:spLocks noChangeArrowheads="1"/>
          </p:cNvSpPr>
          <p:nvPr/>
        </p:nvSpPr>
        <p:spPr bwMode="auto">
          <a:xfrm>
            <a:off x="1331119" y="1743075"/>
            <a:ext cx="10501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淘气家</a:t>
            </a:r>
          </a:p>
        </p:txBody>
      </p:sp>
      <p:sp>
        <p:nvSpPr>
          <p:cNvPr id="20" name="TextBox 44"/>
          <p:cNvSpPr txBox="1">
            <a:spLocks noChangeArrowheads="1"/>
          </p:cNvSpPr>
          <p:nvPr/>
        </p:nvSpPr>
        <p:spPr bwMode="auto">
          <a:xfrm>
            <a:off x="6580585" y="1660922"/>
            <a:ext cx="104894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笑笑家</a:t>
            </a:r>
          </a:p>
        </p:txBody>
      </p:sp>
      <p:cxnSp>
        <p:nvCxnSpPr>
          <p:cNvPr id="22" name="直接箭头连接符 21"/>
          <p:cNvCxnSpPr/>
          <p:nvPr/>
        </p:nvCxnSpPr>
        <p:spPr>
          <a:xfrm>
            <a:off x="2328863" y="1749029"/>
            <a:ext cx="2402681" cy="0"/>
          </a:xfrm>
          <a:prstGeom prst="straightConnector1">
            <a:avLst/>
          </a:prstGeom>
          <a:ln w="38100">
            <a:solidFill>
              <a:srgbClr val="FF0000"/>
            </a:solidFill>
            <a:tail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箭头连接符 22"/>
          <p:cNvCxnSpPr/>
          <p:nvPr/>
        </p:nvCxnSpPr>
        <p:spPr>
          <a:xfrm flipH="1">
            <a:off x="4712494" y="1749029"/>
            <a:ext cx="1918097" cy="0"/>
          </a:xfrm>
          <a:prstGeom prst="straightConnector1">
            <a:avLst/>
          </a:prstGeom>
          <a:ln w="38100">
            <a:solidFill>
              <a:srgbClr val="7030A0"/>
            </a:solidFill>
            <a:tail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左大括号 23"/>
          <p:cNvSpPr/>
          <p:nvPr/>
        </p:nvSpPr>
        <p:spPr bwMode="auto">
          <a:xfrm rot="5400000">
            <a:off x="4315421" y="-573286"/>
            <a:ext cx="270272" cy="4293394"/>
          </a:xfrm>
          <a:prstGeom prst="leftBrace">
            <a:avLst>
              <a:gd name="adj1" fmla="val 32874"/>
              <a:gd name="adj2" fmla="val 50000"/>
            </a:avLst>
          </a:prstGeom>
          <a:noFill/>
          <a:ln w="28575" algn="ctr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vert="eaVert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35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TextBox 48"/>
          <p:cNvSpPr txBox="1">
            <a:spLocks noChangeArrowheads="1"/>
          </p:cNvSpPr>
          <p:nvPr/>
        </p:nvSpPr>
        <p:spPr bwMode="auto">
          <a:xfrm>
            <a:off x="3977879" y="1059656"/>
            <a:ext cx="10501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8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840</a:t>
            </a:r>
            <a:r>
              <a:rPr lang="zh-CN" altLang="en-US" sz="18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米</a:t>
            </a:r>
          </a:p>
        </p:txBody>
      </p:sp>
      <p:sp>
        <p:nvSpPr>
          <p:cNvPr id="26" name="矩形 25"/>
          <p:cNvSpPr/>
          <p:nvPr/>
        </p:nvSpPr>
        <p:spPr>
          <a:xfrm>
            <a:off x="2687239" y="1887157"/>
            <a:ext cx="351235" cy="134540"/>
          </a:xfrm>
          <a:prstGeom prst="rect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350" b="1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3018235" y="1891904"/>
            <a:ext cx="351234" cy="134540"/>
          </a:xfrm>
          <a:prstGeom prst="rect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350" b="1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3369469" y="1891904"/>
            <a:ext cx="351235" cy="134540"/>
          </a:xfrm>
          <a:prstGeom prst="rect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350" b="1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720704" y="1891904"/>
            <a:ext cx="351234" cy="134540"/>
          </a:xfrm>
          <a:prstGeom prst="rect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350" b="1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4069556" y="1887157"/>
            <a:ext cx="351235" cy="134540"/>
          </a:xfrm>
          <a:prstGeom prst="rect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350" b="1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6365082" y="1896667"/>
            <a:ext cx="270272" cy="134540"/>
          </a:xfrm>
          <a:prstGeom prst="rect">
            <a:avLst/>
          </a:prstGeom>
          <a:solidFill>
            <a:srgbClr val="7030A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350" b="1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6093619" y="1896667"/>
            <a:ext cx="270272" cy="134540"/>
          </a:xfrm>
          <a:prstGeom prst="rect">
            <a:avLst/>
          </a:prstGeom>
          <a:solidFill>
            <a:srgbClr val="7030A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350" b="1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5823347" y="1896667"/>
            <a:ext cx="270272" cy="134540"/>
          </a:xfrm>
          <a:prstGeom prst="rect">
            <a:avLst/>
          </a:prstGeom>
          <a:solidFill>
            <a:srgbClr val="7030A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350" b="1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5550694" y="1896667"/>
            <a:ext cx="270272" cy="134540"/>
          </a:xfrm>
          <a:prstGeom prst="rect">
            <a:avLst/>
          </a:prstGeom>
          <a:solidFill>
            <a:srgbClr val="7030A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350" b="1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5281613" y="1896667"/>
            <a:ext cx="269081" cy="134540"/>
          </a:xfrm>
          <a:prstGeom prst="rect">
            <a:avLst/>
          </a:prstGeom>
          <a:solidFill>
            <a:srgbClr val="7030A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350" b="1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5011341" y="1896667"/>
            <a:ext cx="270272" cy="134540"/>
          </a:xfrm>
          <a:prstGeom prst="rect">
            <a:avLst/>
          </a:prstGeom>
          <a:solidFill>
            <a:srgbClr val="7030A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350" b="1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4733926" y="1896667"/>
            <a:ext cx="270272" cy="134540"/>
          </a:xfrm>
          <a:prstGeom prst="rect">
            <a:avLst/>
          </a:prstGeom>
          <a:solidFill>
            <a:srgbClr val="7030A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350" b="1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" name="TextBox 53"/>
          <p:cNvSpPr txBox="1">
            <a:spLocks noChangeArrowheads="1"/>
          </p:cNvSpPr>
          <p:nvPr/>
        </p:nvSpPr>
        <p:spPr bwMode="auto">
          <a:xfrm>
            <a:off x="2141935" y="1613298"/>
            <a:ext cx="964406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5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70</a:t>
            </a:r>
            <a:r>
              <a:rPr lang="zh-CN" altLang="en-US" sz="15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米</a:t>
            </a:r>
            <a:r>
              <a:rPr lang="en-US" altLang="zh-CN" sz="15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15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分</a:t>
            </a:r>
          </a:p>
        </p:txBody>
      </p:sp>
      <p:sp>
        <p:nvSpPr>
          <p:cNvPr id="42" name="TextBox 69"/>
          <p:cNvSpPr txBox="1">
            <a:spLocks noChangeArrowheads="1"/>
          </p:cNvSpPr>
          <p:nvPr/>
        </p:nvSpPr>
        <p:spPr bwMode="auto">
          <a:xfrm>
            <a:off x="5999561" y="1613298"/>
            <a:ext cx="867966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5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50</a:t>
            </a:r>
            <a:r>
              <a:rPr lang="zh-CN" altLang="en-US" sz="15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米</a:t>
            </a:r>
            <a:r>
              <a:rPr lang="en-US" altLang="zh-CN" sz="15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15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分</a:t>
            </a:r>
          </a:p>
        </p:txBody>
      </p:sp>
      <p:sp>
        <p:nvSpPr>
          <p:cNvPr id="43" name="TextBox 40"/>
          <p:cNvSpPr txBox="1">
            <a:spLocks noChangeArrowheads="1"/>
          </p:cNvSpPr>
          <p:nvPr/>
        </p:nvSpPr>
        <p:spPr bwMode="auto">
          <a:xfrm>
            <a:off x="2093119" y="2427685"/>
            <a:ext cx="4752975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100" b="1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淘气走的路程＋笑笑走的路程＝</a:t>
            </a:r>
            <a:r>
              <a:rPr lang="en-US" altLang="zh-CN" sz="2100" b="1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840</a:t>
            </a:r>
            <a:r>
              <a:rPr lang="zh-CN" altLang="en-US" sz="2100" b="1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米</a:t>
            </a:r>
          </a:p>
        </p:txBody>
      </p:sp>
      <p:sp>
        <p:nvSpPr>
          <p:cNvPr id="44" name="TextBox 67"/>
          <p:cNvSpPr txBox="1">
            <a:spLocks noChangeArrowheads="1"/>
          </p:cNvSpPr>
          <p:nvPr/>
        </p:nvSpPr>
        <p:spPr bwMode="auto">
          <a:xfrm>
            <a:off x="1601392" y="2938462"/>
            <a:ext cx="592574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100" b="1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淘气的速度</a:t>
            </a:r>
            <a:r>
              <a:rPr lang="en-US" altLang="zh-CN" sz="2100" b="1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zh-CN" altLang="en-US" sz="2100" b="1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时间＋笑笑的速度</a:t>
            </a:r>
            <a:r>
              <a:rPr lang="en-US" altLang="zh-CN" sz="2100" b="1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zh-CN" altLang="en-US" sz="2100" b="1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时间＝</a:t>
            </a:r>
            <a:r>
              <a:rPr lang="en-US" altLang="zh-CN" sz="2100" b="1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840</a:t>
            </a:r>
            <a:r>
              <a:rPr lang="zh-CN" altLang="en-US" sz="2100" b="1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米</a:t>
            </a:r>
          </a:p>
        </p:txBody>
      </p:sp>
      <p:graphicFrame>
        <p:nvGraphicFramePr>
          <p:cNvPr id="45" name="Object 2"/>
          <p:cNvGraphicFramePr>
            <a:graphicFrameLocks noChangeAspect="1"/>
          </p:cNvGraphicFramePr>
          <p:nvPr/>
        </p:nvGraphicFramePr>
        <p:xfrm>
          <a:off x="3549848" y="3474926"/>
          <a:ext cx="270272" cy="2964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0" name="公式" r:id="rId3" imgW="127000" imgH="139700" progId="Equation.KSEE3">
                  <p:embed/>
                </p:oleObj>
              </mc:Choice>
              <mc:Fallback>
                <p:oleObj name="公式" r:id="rId3" imgW="127000" imgH="139700" progId="Equation.KSEE3">
                  <p:embed/>
                  <p:pic>
                    <p:nvPicPr>
                      <p:cNvPr id="0" name="图片 309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49848" y="3474926"/>
                        <a:ext cx="270272" cy="29646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" name="TextBox 35"/>
          <p:cNvSpPr txBox="1">
            <a:spLocks noChangeArrowheads="1"/>
          </p:cNvSpPr>
          <p:nvPr/>
        </p:nvSpPr>
        <p:spPr bwMode="auto">
          <a:xfrm>
            <a:off x="3117056" y="3400425"/>
            <a:ext cx="557213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1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70</a:t>
            </a:r>
            <a:endParaRPr lang="zh-CN" altLang="en-US" sz="21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7" name="TextBox 36"/>
          <p:cNvSpPr txBox="1">
            <a:spLocks noChangeArrowheads="1"/>
          </p:cNvSpPr>
          <p:nvPr/>
        </p:nvSpPr>
        <p:spPr bwMode="auto">
          <a:xfrm>
            <a:off x="5469732" y="3408760"/>
            <a:ext cx="556022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1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50</a:t>
            </a:r>
            <a:endParaRPr lang="zh-CN" altLang="en-US" sz="21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8" name="TextBox 38"/>
          <p:cNvSpPr txBox="1">
            <a:spLocks noChangeArrowheads="1"/>
          </p:cNvSpPr>
          <p:nvPr/>
        </p:nvSpPr>
        <p:spPr bwMode="auto">
          <a:xfrm>
            <a:off x="4236244" y="3418285"/>
            <a:ext cx="557213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1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＋</a:t>
            </a:r>
          </a:p>
        </p:txBody>
      </p:sp>
      <p:sp>
        <p:nvSpPr>
          <p:cNvPr id="49" name="TextBox 52"/>
          <p:cNvSpPr txBox="1">
            <a:spLocks noChangeArrowheads="1"/>
          </p:cNvSpPr>
          <p:nvPr/>
        </p:nvSpPr>
        <p:spPr bwMode="auto">
          <a:xfrm>
            <a:off x="6080522" y="3424237"/>
            <a:ext cx="123825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1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sz="21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840</a:t>
            </a:r>
            <a:endParaRPr lang="zh-CN" altLang="en-US" sz="21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50" name="Object 3"/>
          <p:cNvGraphicFramePr>
            <a:graphicFrameLocks noChangeAspect="1"/>
          </p:cNvGraphicFramePr>
          <p:nvPr/>
        </p:nvGraphicFramePr>
        <p:xfrm>
          <a:off x="5928122" y="3479006"/>
          <a:ext cx="270272" cy="2964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1" name="公式" r:id="rId5" imgW="127000" imgH="139700" progId="Equation.KSEE3">
                  <p:embed/>
                </p:oleObj>
              </mc:Choice>
              <mc:Fallback>
                <p:oleObj name="公式" r:id="rId5" imgW="127000" imgH="139700" progId="Equation.KSEE3">
                  <p:embed/>
                  <p:pic>
                    <p:nvPicPr>
                      <p:cNvPr id="0" name="图片 309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28122" y="3479006"/>
                        <a:ext cx="270272" cy="29646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6" grpId="0"/>
      <p:bldP spid="47" grpId="0"/>
      <p:bldP spid="48" grpId="0"/>
      <p:bldP spid="4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23219" y="742582"/>
            <a:ext cx="7760674" cy="954107"/>
            <a:chOff x="683569" y="1159669"/>
            <a:chExt cx="7760674" cy="954107"/>
          </a:xfrm>
        </p:grpSpPr>
        <p:sp>
          <p:nvSpPr>
            <p:cNvPr id="14" name="TextBox 7"/>
            <p:cNvSpPr txBox="1">
              <a:spLocks noChangeArrowheads="1"/>
            </p:cNvSpPr>
            <p:nvPr/>
          </p:nvSpPr>
          <p:spPr bwMode="auto">
            <a:xfrm>
              <a:off x="683569" y="1159669"/>
              <a:ext cx="7760674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800" b="1" dirty="0">
                  <a:solidFill>
                    <a:prstClr val="black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解：设出发后   分相遇，那么淘气走了</a:t>
              </a:r>
              <a:r>
                <a:rPr lang="en-US" altLang="zh-CN" sz="2800" b="1" dirty="0">
                  <a:solidFill>
                    <a:prstClr val="black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70  </a:t>
              </a:r>
              <a:r>
                <a:rPr lang="zh-CN" altLang="en-US" sz="2800" b="1" dirty="0">
                  <a:solidFill>
                    <a:prstClr val="black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米，</a:t>
              </a:r>
              <a:endParaRPr lang="en-US" altLang="zh-CN" sz="28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800" b="1" dirty="0">
                  <a:solidFill>
                    <a:prstClr val="black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</a:t>
              </a:r>
              <a:r>
                <a:rPr lang="zh-CN" altLang="en-US" sz="2800" b="1" dirty="0">
                  <a:solidFill>
                    <a:prstClr val="black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笑笑走了</a:t>
              </a:r>
              <a:r>
                <a:rPr lang="en-US" altLang="zh-CN" sz="2800" b="1" dirty="0">
                  <a:solidFill>
                    <a:prstClr val="black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50  </a:t>
              </a:r>
              <a:r>
                <a:rPr lang="zh-CN" altLang="en-US" sz="2800" b="1" dirty="0">
                  <a:solidFill>
                    <a:prstClr val="black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米。</a:t>
              </a:r>
            </a:p>
          </p:txBody>
        </p:sp>
        <p:graphicFrame>
          <p:nvGraphicFramePr>
            <p:cNvPr id="15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098005326"/>
                </p:ext>
              </p:extLst>
            </p:nvPr>
          </p:nvGraphicFramePr>
          <p:xfrm>
            <a:off x="3027748" y="1223379"/>
            <a:ext cx="392925" cy="43100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48" name="公式" r:id="rId3" imgW="127000" imgH="139700" progId="Equation.KSEE3">
                    <p:embed/>
                  </p:oleObj>
                </mc:Choice>
                <mc:Fallback>
                  <p:oleObj name="公式" r:id="rId3" imgW="127000" imgH="139700" progId="Equation.KSEE3">
                    <p:embed/>
                    <p:pic>
                      <p:nvPicPr>
                        <p:cNvPr id="0" name="图片 413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27748" y="1223379"/>
                          <a:ext cx="392925" cy="43100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6" name="Objec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28939392"/>
                </p:ext>
              </p:extLst>
            </p:nvPr>
          </p:nvGraphicFramePr>
          <p:xfrm>
            <a:off x="7197172" y="1234225"/>
            <a:ext cx="392925" cy="43100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49" name="公式" r:id="rId5" imgW="127000" imgH="139700" progId="Equation.KSEE3">
                    <p:embed/>
                  </p:oleObj>
                </mc:Choice>
                <mc:Fallback>
                  <p:oleObj name="公式" r:id="rId5" imgW="127000" imgH="139700" progId="Equation.KSEE3">
                    <p:embed/>
                    <p:pic>
                      <p:nvPicPr>
                        <p:cNvPr id="0" name="图片 413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197172" y="1234225"/>
                          <a:ext cx="392925" cy="43100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" name="Objec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76235480"/>
                </p:ext>
              </p:extLst>
            </p:nvPr>
          </p:nvGraphicFramePr>
          <p:xfrm>
            <a:off x="3105071" y="1645652"/>
            <a:ext cx="392925" cy="43100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50" name="公式" r:id="rId6" imgW="127000" imgH="139700" progId="Equation.KSEE3">
                    <p:embed/>
                  </p:oleObj>
                </mc:Choice>
                <mc:Fallback>
                  <p:oleObj name="公式" r:id="rId6" imgW="127000" imgH="139700" progId="Equation.KSEE3">
                    <p:embed/>
                    <p:pic>
                      <p:nvPicPr>
                        <p:cNvPr id="0" name="图片 413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05071" y="1645652"/>
                          <a:ext cx="392925" cy="43100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8" name="TextBox 7"/>
          <p:cNvSpPr txBox="1">
            <a:spLocks noChangeArrowheads="1"/>
          </p:cNvSpPr>
          <p:nvPr/>
        </p:nvSpPr>
        <p:spPr bwMode="auto">
          <a:xfrm>
            <a:off x="2456890" y="3633109"/>
            <a:ext cx="417782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答：出发后</a:t>
            </a:r>
            <a:r>
              <a:rPr lang="en-US" altLang="zh-CN" sz="28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lang="zh-CN" altLang="en-US" sz="28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分相遇。</a:t>
            </a:r>
          </a:p>
        </p:txBody>
      </p:sp>
      <p:grpSp>
        <p:nvGrpSpPr>
          <p:cNvPr id="20" name="Group 16"/>
          <p:cNvGrpSpPr>
            <a:grpSpLocks noChangeAspect="1"/>
          </p:cNvGrpSpPr>
          <p:nvPr/>
        </p:nvGrpSpPr>
        <p:grpSpPr bwMode="auto">
          <a:xfrm>
            <a:off x="4545804" y="3033076"/>
            <a:ext cx="665560" cy="440532"/>
            <a:chOff x="2758" y="2574"/>
            <a:chExt cx="559" cy="370"/>
          </a:xfrm>
        </p:grpSpPr>
        <p:sp>
          <p:nvSpPr>
            <p:cNvPr id="21" name="Rectangle 17"/>
            <p:cNvSpPr>
              <a:spLocks noChangeArrowheads="1"/>
            </p:cNvSpPr>
            <p:nvPr/>
          </p:nvSpPr>
          <p:spPr bwMode="auto">
            <a:xfrm>
              <a:off x="3165" y="2574"/>
              <a:ext cx="152" cy="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8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7</a:t>
              </a:r>
              <a:endParaRPr lang="en-US" altLang="zh-CN" sz="28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22" name="Rectangle 18"/>
            <p:cNvSpPr>
              <a:spLocks noChangeArrowheads="1"/>
            </p:cNvSpPr>
            <p:nvPr/>
          </p:nvSpPr>
          <p:spPr bwMode="auto">
            <a:xfrm>
              <a:off x="2860" y="2582"/>
              <a:ext cx="303" cy="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8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＝</a:t>
              </a:r>
              <a:endParaRPr lang="zh-CN" altLang="en-US" sz="28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23" name="Rectangle 19"/>
            <p:cNvSpPr>
              <a:spLocks noChangeArrowheads="1"/>
            </p:cNvSpPr>
            <p:nvPr/>
          </p:nvSpPr>
          <p:spPr bwMode="auto">
            <a:xfrm>
              <a:off x="2758" y="2574"/>
              <a:ext cx="152" cy="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800" b="1" i="1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x</a:t>
              </a:r>
              <a:endParaRPr lang="en-US" altLang="zh-CN" sz="28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4" name="Group 21"/>
          <p:cNvGrpSpPr>
            <a:grpSpLocks noChangeAspect="1"/>
          </p:cNvGrpSpPr>
          <p:nvPr/>
        </p:nvGrpSpPr>
        <p:grpSpPr bwMode="auto">
          <a:xfrm>
            <a:off x="3970733" y="2453941"/>
            <a:ext cx="1609725" cy="447674"/>
            <a:chOff x="2154" y="2069"/>
            <a:chExt cx="1352" cy="376"/>
          </a:xfrm>
        </p:grpSpPr>
        <p:sp>
          <p:nvSpPr>
            <p:cNvPr id="25" name="AutoShape 20"/>
            <p:cNvSpPr>
              <a:spLocks noChangeAspect="1" noChangeArrowheads="1" noTextEdit="1"/>
            </p:cNvSpPr>
            <p:nvPr/>
          </p:nvSpPr>
          <p:spPr bwMode="auto">
            <a:xfrm>
              <a:off x="2263" y="2069"/>
              <a:ext cx="1069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800" b="1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26" name="Rectangle 22"/>
            <p:cNvSpPr>
              <a:spLocks noChangeArrowheads="1"/>
            </p:cNvSpPr>
            <p:nvPr/>
          </p:nvSpPr>
          <p:spPr bwMode="auto">
            <a:xfrm>
              <a:off x="3050" y="2075"/>
              <a:ext cx="456" cy="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8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840</a:t>
              </a:r>
              <a:endParaRPr lang="en-US" altLang="zh-CN" sz="28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27" name="Rectangle 23"/>
            <p:cNvSpPr>
              <a:spLocks noChangeArrowheads="1"/>
            </p:cNvSpPr>
            <p:nvPr/>
          </p:nvSpPr>
          <p:spPr bwMode="auto">
            <a:xfrm>
              <a:off x="2154" y="2075"/>
              <a:ext cx="456" cy="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8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120</a:t>
              </a:r>
              <a:endParaRPr lang="en-US" altLang="zh-CN" sz="28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28" name="Rectangle 24"/>
            <p:cNvSpPr>
              <a:spLocks noChangeArrowheads="1"/>
            </p:cNvSpPr>
            <p:nvPr/>
          </p:nvSpPr>
          <p:spPr bwMode="auto">
            <a:xfrm>
              <a:off x="2739" y="2083"/>
              <a:ext cx="303" cy="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8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＝</a:t>
              </a:r>
              <a:endParaRPr lang="zh-CN" altLang="en-US" sz="28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29" name="Rectangle 25"/>
            <p:cNvSpPr>
              <a:spLocks noChangeArrowheads="1"/>
            </p:cNvSpPr>
            <p:nvPr/>
          </p:nvSpPr>
          <p:spPr bwMode="auto">
            <a:xfrm>
              <a:off x="2637" y="2075"/>
              <a:ext cx="152" cy="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800" b="1" i="1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x</a:t>
              </a:r>
              <a:endParaRPr lang="en-US" altLang="zh-CN" sz="28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0" name="Group 27"/>
          <p:cNvGrpSpPr>
            <a:grpSpLocks noChangeAspect="1"/>
          </p:cNvGrpSpPr>
          <p:nvPr/>
        </p:nvGrpSpPr>
        <p:grpSpPr bwMode="auto">
          <a:xfrm>
            <a:off x="3225402" y="1869277"/>
            <a:ext cx="2355056" cy="447674"/>
            <a:chOff x="1749" y="1570"/>
            <a:chExt cx="1978" cy="376"/>
          </a:xfrm>
        </p:grpSpPr>
        <p:sp>
          <p:nvSpPr>
            <p:cNvPr id="31" name="AutoShape 26"/>
            <p:cNvSpPr>
              <a:spLocks noChangeAspect="1" noChangeArrowheads="1" noTextEdit="1"/>
            </p:cNvSpPr>
            <p:nvPr/>
          </p:nvSpPr>
          <p:spPr bwMode="auto">
            <a:xfrm>
              <a:off x="1796" y="1570"/>
              <a:ext cx="1536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800" b="1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32" name="Rectangle 28"/>
            <p:cNvSpPr>
              <a:spLocks noChangeArrowheads="1"/>
            </p:cNvSpPr>
            <p:nvPr/>
          </p:nvSpPr>
          <p:spPr bwMode="auto">
            <a:xfrm>
              <a:off x="3271" y="1576"/>
              <a:ext cx="456" cy="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8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840</a:t>
              </a:r>
              <a:endParaRPr lang="en-US" altLang="zh-CN" sz="28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33" name="Rectangle 29"/>
            <p:cNvSpPr>
              <a:spLocks noChangeArrowheads="1"/>
            </p:cNvSpPr>
            <p:nvPr/>
          </p:nvSpPr>
          <p:spPr bwMode="auto">
            <a:xfrm>
              <a:off x="2510" y="1576"/>
              <a:ext cx="304" cy="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8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50</a:t>
              </a:r>
              <a:endParaRPr lang="en-US" altLang="zh-CN" sz="28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35" name="Rectangle 30"/>
            <p:cNvSpPr>
              <a:spLocks noChangeArrowheads="1"/>
            </p:cNvSpPr>
            <p:nvPr/>
          </p:nvSpPr>
          <p:spPr bwMode="auto">
            <a:xfrm>
              <a:off x="1749" y="1584"/>
              <a:ext cx="304" cy="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8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70</a:t>
              </a:r>
              <a:endParaRPr lang="en-US" altLang="zh-CN" sz="28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36" name="Rectangle 31"/>
            <p:cNvSpPr>
              <a:spLocks noChangeArrowheads="1"/>
            </p:cNvSpPr>
            <p:nvPr/>
          </p:nvSpPr>
          <p:spPr bwMode="auto">
            <a:xfrm>
              <a:off x="2960" y="1584"/>
              <a:ext cx="303" cy="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8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＝</a:t>
              </a:r>
              <a:endParaRPr lang="zh-CN" altLang="en-US" sz="28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37" name="Rectangle 32"/>
            <p:cNvSpPr>
              <a:spLocks noChangeArrowheads="1"/>
            </p:cNvSpPr>
            <p:nvPr/>
          </p:nvSpPr>
          <p:spPr bwMode="auto">
            <a:xfrm>
              <a:off x="2192" y="1584"/>
              <a:ext cx="303" cy="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8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＋</a:t>
              </a:r>
              <a:endParaRPr lang="zh-CN" altLang="en-US" sz="28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38" name="Rectangle 33"/>
            <p:cNvSpPr>
              <a:spLocks noChangeArrowheads="1"/>
            </p:cNvSpPr>
            <p:nvPr/>
          </p:nvSpPr>
          <p:spPr bwMode="auto">
            <a:xfrm>
              <a:off x="2858" y="1576"/>
              <a:ext cx="152" cy="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800" b="1" i="1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x</a:t>
              </a:r>
              <a:endParaRPr lang="en-US" altLang="zh-CN" sz="28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39" name="Rectangle 34"/>
            <p:cNvSpPr>
              <a:spLocks noChangeArrowheads="1"/>
            </p:cNvSpPr>
            <p:nvPr/>
          </p:nvSpPr>
          <p:spPr bwMode="auto">
            <a:xfrm>
              <a:off x="2075" y="1576"/>
              <a:ext cx="152" cy="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800" b="1" i="1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x</a:t>
              </a:r>
              <a:endParaRPr lang="en-US" altLang="zh-CN" sz="280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7"/>
          <p:cNvSpPr txBox="1">
            <a:spLocks noChangeArrowheads="1"/>
          </p:cNvSpPr>
          <p:nvPr/>
        </p:nvSpPr>
        <p:spPr bwMode="auto">
          <a:xfrm>
            <a:off x="467544" y="339502"/>
            <a:ext cx="8424936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如果淘气步行的速度是</a:t>
            </a:r>
            <a:r>
              <a:rPr lang="en-US" altLang="zh-CN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80</a:t>
            </a: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米</a:t>
            </a:r>
            <a:r>
              <a:rPr lang="en-US" altLang="zh-CN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分，笑笑步行的速度是</a:t>
            </a:r>
            <a:r>
              <a:rPr lang="en-US" altLang="zh-CN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60</a:t>
            </a: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米</a:t>
            </a:r>
            <a:r>
              <a:rPr lang="en-US" altLang="zh-CN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分，他们出发后多长时间相遇？</a:t>
            </a:r>
          </a:p>
        </p:txBody>
      </p:sp>
      <p:pic>
        <p:nvPicPr>
          <p:cNvPr id="11" name="图片 27" descr="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139702"/>
            <a:ext cx="4870623" cy="1998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>
            <a:spLocks noChangeArrowheads="1"/>
          </p:cNvSpPr>
          <p:nvPr/>
        </p:nvSpPr>
        <p:spPr bwMode="auto">
          <a:xfrm>
            <a:off x="467543" y="339502"/>
            <a:ext cx="8326577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如果淘气步行的速度是</a:t>
            </a:r>
            <a:r>
              <a:rPr lang="en-US" altLang="zh-CN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80</a:t>
            </a: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米</a:t>
            </a:r>
            <a:r>
              <a:rPr lang="en-US" altLang="zh-CN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分，笑笑步行的速度是</a:t>
            </a:r>
            <a:r>
              <a:rPr lang="en-US" altLang="zh-CN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60</a:t>
            </a: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米</a:t>
            </a:r>
            <a:r>
              <a:rPr lang="en-US" altLang="zh-CN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分，他们出发后多长时间相遇？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115616" y="1419622"/>
            <a:ext cx="7056784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解：设出发后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分相遇，那么淘气走了</a:t>
            </a:r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80</a:t>
            </a:r>
            <a:r>
              <a:rPr lang="en-US" altLang="zh-CN" sz="2400" b="1" i="1" dirty="0">
                <a:solidFill>
                  <a:prstClr val="black"/>
                </a:solidFill>
                <a:ea typeface="楷体" panose="02010609060101010101" pitchFamily="49" charset="-122"/>
              </a:rPr>
              <a:t> 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米，</a:t>
            </a:r>
            <a:endParaRPr lang="en-US" altLang="zh-CN" sz="2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笑笑走了</a:t>
            </a:r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60</a:t>
            </a:r>
            <a:r>
              <a:rPr lang="en-US" altLang="zh-CN" sz="2400" b="1" i="1" dirty="0">
                <a:solidFill>
                  <a:prstClr val="black"/>
                </a:solidFill>
                <a:ea typeface="楷体" panose="02010609060101010101" pitchFamily="49" charset="-122"/>
              </a:rPr>
              <a:t> </a:t>
            </a:r>
            <a:r>
              <a:rPr lang="en-US" altLang="zh-CN" sz="2400" b="1" i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米。</a:t>
            </a:r>
          </a:p>
        </p:txBody>
      </p:sp>
      <p:sp>
        <p:nvSpPr>
          <p:cNvPr id="16" name="TextBox 7"/>
          <p:cNvSpPr txBox="1">
            <a:spLocks noChangeArrowheads="1"/>
          </p:cNvSpPr>
          <p:nvPr/>
        </p:nvSpPr>
        <p:spPr bwMode="auto">
          <a:xfrm>
            <a:off x="2662312" y="3867894"/>
            <a:ext cx="342185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答：出发后</a:t>
            </a:r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分相遇。</a:t>
            </a:r>
          </a:p>
        </p:txBody>
      </p:sp>
      <p:grpSp>
        <p:nvGrpSpPr>
          <p:cNvPr id="17" name="Group 14"/>
          <p:cNvGrpSpPr>
            <a:grpSpLocks noChangeAspect="1"/>
          </p:cNvGrpSpPr>
          <p:nvPr/>
        </p:nvGrpSpPr>
        <p:grpSpPr bwMode="auto">
          <a:xfrm>
            <a:off x="3370967" y="2427734"/>
            <a:ext cx="1827610" cy="351234"/>
            <a:chOff x="980" y="2389"/>
            <a:chExt cx="1535" cy="295"/>
          </a:xfrm>
        </p:grpSpPr>
        <p:sp>
          <p:nvSpPr>
            <p:cNvPr id="18" name="AutoShape 13"/>
            <p:cNvSpPr>
              <a:spLocks noChangeAspect="1" noChangeArrowheads="1" noTextEdit="1"/>
            </p:cNvSpPr>
            <p:nvPr/>
          </p:nvSpPr>
          <p:spPr bwMode="auto">
            <a:xfrm>
              <a:off x="980" y="2389"/>
              <a:ext cx="1535" cy="2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35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9" name="Rectangle 15"/>
            <p:cNvSpPr>
              <a:spLocks noChangeArrowheads="1"/>
            </p:cNvSpPr>
            <p:nvPr/>
          </p:nvSpPr>
          <p:spPr bwMode="auto">
            <a:xfrm>
              <a:off x="2123" y="2396"/>
              <a:ext cx="355" cy="2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175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840</a:t>
              </a:r>
              <a:endParaRPr lang="en-US" altLang="zh-CN" sz="135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0" name="Rectangle 16"/>
            <p:cNvSpPr>
              <a:spLocks noChangeArrowheads="1"/>
            </p:cNvSpPr>
            <p:nvPr/>
          </p:nvSpPr>
          <p:spPr bwMode="auto">
            <a:xfrm>
              <a:off x="1569" y="2396"/>
              <a:ext cx="237" cy="2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175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60</a:t>
              </a:r>
              <a:endParaRPr lang="en-US" altLang="zh-CN" sz="135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1" name="Rectangle 17"/>
            <p:cNvSpPr>
              <a:spLocks noChangeArrowheads="1"/>
            </p:cNvSpPr>
            <p:nvPr/>
          </p:nvSpPr>
          <p:spPr bwMode="auto">
            <a:xfrm>
              <a:off x="1004" y="2396"/>
              <a:ext cx="237" cy="2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175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80</a:t>
              </a:r>
              <a:endParaRPr lang="en-US" altLang="zh-CN" sz="135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2" name="Rectangle 18"/>
            <p:cNvSpPr>
              <a:spLocks noChangeArrowheads="1"/>
            </p:cNvSpPr>
            <p:nvPr/>
          </p:nvSpPr>
          <p:spPr bwMode="auto">
            <a:xfrm>
              <a:off x="1919" y="2403"/>
              <a:ext cx="234" cy="2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175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＝</a:t>
              </a:r>
              <a:endParaRPr lang="zh-CN" altLang="en-US" sz="135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3" name="Rectangle 19"/>
            <p:cNvSpPr>
              <a:spLocks noChangeArrowheads="1"/>
            </p:cNvSpPr>
            <p:nvPr/>
          </p:nvSpPr>
          <p:spPr bwMode="auto">
            <a:xfrm>
              <a:off x="1354" y="2403"/>
              <a:ext cx="234" cy="2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175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＋</a:t>
              </a:r>
              <a:endParaRPr lang="zh-CN" altLang="en-US" sz="135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4" name="Rectangle 20"/>
            <p:cNvSpPr>
              <a:spLocks noChangeArrowheads="1"/>
            </p:cNvSpPr>
            <p:nvPr/>
          </p:nvSpPr>
          <p:spPr bwMode="auto">
            <a:xfrm>
              <a:off x="1817" y="2396"/>
              <a:ext cx="117" cy="2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175" b="1" i="1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x</a:t>
              </a:r>
              <a:endParaRPr lang="en-US" altLang="zh-CN" sz="135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25" name="Rectangle 21"/>
            <p:cNvSpPr>
              <a:spLocks noChangeArrowheads="1"/>
            </p:cNvSpPr>
            <p:nvPr/>
          </p:nvSpPr>
          <p:spPr bwMode="auto">
            <a:xfrm>
              <a:off x="1252" y="2396"/>
              <a:ext cx="117" cy="2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175" b="1" i="1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x</a:t>
              </a:r>
              <a:endParaRPr lang="en-US" altLang="zh-CN" sz="135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6" name="Group 23"/>
          <p:cNvGrpSpPr>
            <a:grpSpLocks noChangeAspect="1"/>
          </p:cNvGrpSpPr>
          <p:nvPr/>
        </p:nvGrpSpPr>
        <p:grpSpPr bwMode="auto">
          <a:xfrm>
            <a:off x="3925798" y="2921842"/>
            <a:ext cx="1272779" cy="351234"/>
            <a:chOff x="1446" y="2804"/>
            <a:chExt cx="1069" cy="295"/>
          </a:xfrm>
        </p:grpSpPr>
        <p:sp>
          <p:nvSpPr>
            <p:cNvPr id="27" name="AutoShape 22"/>
            <p:cNvSpPr>
              <a:spLocks noChangeAspect="1" noChangeArrowheads="1" noTextEdit="1"/>
            </p:cNvSpPr>
            <p:nvPr/>
          </p:nvSpPr>
          <p:spPr bwMode="auto">
            <a:xfrm>
              <a:off x="1446" y="2804"/>
              <a:ext cx="1069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35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8" name="Rectangle 24"/>
            <p:cNvSpPr>
              <a:spLocks noChangeArrowheads="1"/>
            </p:cNvSpPr>
            <p:nvPr/>
          </p:nvSpPr>
          <p:spPr bwMode="auto">
            <a:xfrm>
              <a:off x="2126" y="2810"/>
              <a:ext cx="355" cy="2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175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840</a:t>
              </a:r>
              <a:endParaRPr lang="en-US" altLang="zh-CN" sz="135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9" name="Rectangle 25"/>
            <p:cNvSpPr>
              <a:spLocks noChangeArrowheads="1"/>
            </p:cNvSpPr>
            <p:nvPr/>
          </p:nvSpPr>
          <p:spPr bwMode="auto">
            <a:xfrm>
              <a:off x="1456" y="2810"/>
              <a:ext cx="364" cy="2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175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140</a:t>
              </a:r>
              <a:endParaRPr lang="en-US" altLang="zh-CN" sz="135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0" name="Rectangle 26"/>
            <p:cNvSpPr>
              <a:spLocks noChangeArrowheads="1"/>
            </p:cNvSpPr>
            <p:nvPr/>
          </p:nvSpPr>
          <p:spPr bwMode="auto">
            <a:xfrm>
              <a:off x="1922" y="2818"/>
              <a:ext cx="234" cy="2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175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＝</a:t>
              </a:r>
              <a:endParaRPr lang="zh-CN" altLang="en-US" sz="135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1" name="Rectangle 27"/>
            <p:cNvSpPr>
              <a:spLocks noChangeArrowheads="1"/>
            </p:cNvSpPr>
            <p:nvPr/>
          </p:nvSpPr>
          <p:spPr bwMode="auto">
            <a:xfrm>
              <a:off x="1820" y="2810"/>
              <a:ext cx="117" cy="2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175" b="1" i="1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x</a:t>
              </a:r>
              <a:endParaRPr lang="en-US" altLang="zh-CN" sz="135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2" name="Group 29"/>
          <p:cNvGrpSpPr>
            <a:grpSpLocks noChangeAspect="1"/>
          </p:cNvGrpSpPr>
          <p:nvPr/>
        </p:nvGrpSpPr>
        <p:grpSpPr bwMode="auto">
          <a:xfrm>
            <a:off x="4336564" y="3374279"/>
            <a:ext cx="601265" cy="351234"/>
            <a:chOff x="1791" y="3184"/>
            <a:chExt cx="505" cy="295"/>
          </a:xfrm>
        </p:grpSpPr>
        <p:sp>
          <p:nvSpPr>
            <p:cNvPr id="33" name="AutoShape 28"/>
            <p:cNvSpPr>
              <a:spLocks noChangeAspect="1" noChangeArrowheads="1" noTextEdit="1"/>
            </p:cNvSpPr>
            <p:nvPr/>
          </p:nvSpPr>
          <p:spPr bwMode="auto">
            <a:xfrm>
              <a:off x="1791" y="3184"/>
              <a:ext cx="505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35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4" name="Rectangle 30"/>
            <p:cNvSpPr>
              <a:spLocks noChangeArrowheads="1"/>
            </p:cNvSpPr>
            <p:nvPr/>
          </p:nvSpPr>
          <p:spPr bwMode="auto">
            <a:xfrm>
              <a:off x="2150" y="3190"/>
              <a:ext cx="118" cy="2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175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6</a:t>
              </a:r>
              <a:endParaRPr lang="en-US" altLang="zh-CN" sz="135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5" name="Rectangle 31"/>
            <p:cNvSpPr>
              <a:spLocks noChangeArrowheads="1"/>
            </p:cNvSpPr>
            <p:nvPr/>
          </p:nvSpPr>
          <p:spPr bwMode="auto">
            <a:xfrm>
              <a:off x="1939" y="3198"/>
              <a:ext cx="234" cy="2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175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＝</a:t>
              </a:r>
              <a:endParaRPr lang="zh-CN" altLang="en-US" sz="135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6" name="Rectangle 32"/>
            <p:cNvSpPr>
              <a:spLocks noChangeArrowheads="1"/>
            </p:cNvSpPr>
            <p:nvPr/>
          </p:nvSpPr>
          <p:spPr bwMode="auto">
            <a:xfrm>
              <a:off x="1837" y="3190"/>
              <a:ext cx="117" cy="2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175" b="1" i="1" dirty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x</a:t>
              </a:r>
              <a:endParaRPr lang="en-US" altLang="zh-CN" sz="1350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6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761</Words>
  <Application>Microsoft Office PowerPoint</Application>
  <PresentationFormat>全屏显示(16:9)</PresentationFormat>
  <Paragraphs>203</Paragraphs>
  <Slides>17</Slides>
  <Notes>4</Notes>
  <HiddenSlides>0</HiddenSlides>
  <MMClips>0</MMClips>
  <ScaleCrop>false</ScaleCrop>
  <HeadingPairs>
    <vt:vector size="8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7" baseType="lpstr">
      <vt:lpstr>楷体</vt:lpstr>
      <vt:lpstr>Times New Roman</vt:lpstr>
      <vt:lpstr>Calibri</vt:lpstr>
      <vt:lpstr>幼圆</vt:lpstr>
      <vt:lpstr>宋体</vt:lpstr>
      <vt:lpstr>Arial</vt:lpstr>
      <vt:lpstr>黑体</vt:lpstr>
      <vt:lpstr>Office 主题</vt:lpstr>
      <vt:lpstr>1_Office 主题</vt:lpstr>
      <vt:lpstr>公式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4</cp:revision>
  <dcterms:created xsi:type="dcterms:W3CDTF">2017-03-17T02:28:00Z</dcterms:created>
  <dcterms:modified xsi:type="dcterms:W3CDTF">2019-10-18T07:46:36Z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2052-11.1.0.9098</vt:lpwstr>
  </property>
</Properties>
</file>